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60" r:id="rId4"/>
    <p:sldId id="282" r:id="rId5"/>
    <p:sldId id="305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</p:sldIdLst>
  <p:sldSz cx="9144000" cy="5143500" type="screen16x9"/>
  <p:notesSz cx="6858000" cy="9144000"/>
  <p:embeddedFontLst>
    <p:embeddedFont>
      <p:font typeface="Archivo" panose="020B0604020202020204" charset="0"/>
      <p:regular r:id="rId24"/>
      <p:bold r:id="rId25"/>
      <p:italic r:id="rId26"/>
      <p:boldItalic r:id="rId27"/>
    </p:embeddedFont>
    <p:embeddedFont>
      <p:font typeface="Archivo ExtraBold" panose="020B0604020202020204" charset="0"/>
      <p:bold r:id="rId28"/>
      <p:boldItalic r:id="rId29"/>
    </p:embeddedFont>
    <p:embeddedFont>
      <p:font typeface="Archivo SemiBold" panose="020B060402020202020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Manrope" panose="020B0604020202020204" charset="0"/>
      <p:regular r:id="rId35"/>
      <p:bold r:id="rId36"/>
    </p:embeddedFont>
    <p:embeddedFont>
      <p:font typeface="Manrope Medium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2908D-2F99-4424-AD55-8C6FBC560DFF}" v="10" dt="2025-05-30T15:56:07.314"/>
  </p1510:revLst>
</p1510:revInfo>
</file>

<file path=ppt/tableStyles.xml><?xml version="1.0" encoding="utf-8"?>
<a:tblStyleLst xmlns:a="http://schemas.openxmlformats.org/drawingml/2006/main" def="{AC2F2E4E-79D0-4FDB-9B0D-46021C160DE1}">
  <a:tblStyle styleId="{AC2F2E4E-79D0-4FDB-9B0D-46021C160D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3" autoAdjust="0"/>
  </p:normalViewPr>
  <p:slideViewPr>
    <p:cSldViewPr snapToGrid="0">
      <p:cViewPr>
        <p:scale>
          <a:sx n="75" d="100"/>
          <a:sy n="75" d="100"/>
        </p:scale>
        <p:origin x="-744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יוסי שם טוב" userId="3f15978e-f141-4074-8f5e-c32244cd2675" providerId="ADAL" clId="{32A2908D-2F99-4424-AD55-8C6FBC560DFF}"/>
    <pc:docChg chg="modSld">
      <pc:chgData name="יוסי שם טוב" userId="3f15978e-f141-4074-8f5e-c32244cd2675" providerId="ADAL" clId="{32A2908D-2F99-4424-AD55-8C6FBC560DFF}" dt="2025-06-21T10:20:35.100" v="7" actId="1076"/>
      <pc:docMkLst>
        <pc:docMk/>
      </pc:docMkLst>
      <pc:sldChg chg="modSp mod">
        <pc:chgData name="יוסי שם טוב" userId="3f15978e-f141-4074-8f5e-c32244cd2675" providerId="ADAL" clId="{32A2908D-2F99-4424-AD55-8C6FBC560DFF}" dt="2025-06-21T08:40:59.975" v="5" actId="1076"/>
        <pc:sldMkLst>
          <pc:docMk/>
          <pc:sldMk cId="3655890603" sldId="307"/>
        </pc:sldMkLst>
        <pc:picChg chg="mod">
          <ac:chgData name="יוסי שם טוב" userId="3f15978e-f141-4074-8f5e-c32244cd2675" providerId="ADAL" clId="{32A2908D-2F99-4424-AD55-8C6FBC560DFF}" dt="2025-06-21T08:40:59.975" v="5" actId="1076"/>
          <ac:picMkLst>
            <pc:docMk/>
            <pc:sldMk cId="3655890603" sldId="307"/>
            <ac:picMk id="2318" creationId="{1B81A740-3D4F-C387-AB48-DB98713FECFC}"/>
          </ac:picMkLst>
        </pc:picChg>
      </pc:sldChg>
      <pc:sldChg chg="modSp">
        <pc:chgData name="יוסי שם טוב" userId="3f15978e-f141-4074-8f5e-c32244cd2675" providerId="ADAL" clId="{32A2908D-2F99-4424-AD55-8C6FBC560DFF}" dt="2025-05-30T15:55:56.739" v="4" actId="58"/>
        <pc:sldMkLst>
          <pc:docMk/>
          <pc:sldMk cId="740144297" sldId="311"/>
        </pc:sldMkLst>
        <pc:spChg chg="mod">
          <ac:chgData name="יוסי שם טוב" userId="3f15978e-f141-4074-8f5e-c32244cd2675" providerId="ADAL" clId="{32A2908D-2F99-4424-AD55-8C6FBC560DFF}" dt="2025-05-30T15:55:56.739" v="4" actId="58"/>
          <ac:spMkLst>
            <pc:docMk/>
            <pc:sldMk cId="740144297" sldId="311"/>
            <ac:spMk id="39" creationId="{264CB2A6-8758-31E4-6A1A-BF716AE63A16}"/>
          </ac:spMkLst>
        </pc:spChg>
      </pc:sldChg>
      <pc:sldChg chg="modSp mod">
        <pc:chgData name="יוסי שם טוב" userId="3f15978e-f141-4074-8f5e-c32244cd2675" providerId="ADAL" clId="{32A2908D-2F99-4424-AD55-8C6FBC560DFF}" dt="2025-06-21T10:20:35.100" v="7" actId="1076"/>
        <pc:sldMkLst>
          <pc:docMk/>
          <pc:sldMk cId="3308917343" sldId="314"/>
        </pc:sldMkLst>
        <pc:picChg chg="mod">
          <ac:chgData name="יוסי שם טוב" userId="3f15978e-f141-4074-8f5e-c32244cd2675" providerId="ADAL" clId="{32A2908D-2F99-4424-AD55-8C6FBC560DFF}" dt="2025-06-21T10:20:35.100" v="7" actId="1076"/>
          <ac:picMkLst>
            <pc:docMk/>
            <pc:sldMk cId="3308917343" sldId="314"/>
            <ac:picMk id="3" creationId="{A128F59E-3528-43AD-43C3-DCB7FCB5B9C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F42186-407C-73A9-4E99-543E73FEA6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27D59-795A-7D5E-0C1D-4F5C3EBD70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D5D1D01-533E-40A6-A9D1-CB838A228FA5}" type="datetimeFigureOut">
              <a:rPr lang="he-IL" smtClean="0"/>
              <a:t>כ"ה/סיון/תשפ"ה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29067-1D25-335F-2357-A9AA222884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DA55B-7D82-1C52-F269-7561DDAAC7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62DFAD4-485A-488C-B3D1-137108A9706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866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6EB07C84-9A18-28C0-923E-A0A5AD6D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024890E6-0CAC-D436-26E3-28EB7DF20F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B8B23B30-6401-6354-59AD-B90F19771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142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28BE4CE7-9DC8-BD4A-6E6B-7CB4E5105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C9EFE33C-8A73-5325-4625-9D5EAAC456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75F5A52B-59E5-78C4-FF77-2A3DF31B1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90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62494892-8C98-CF4E-491C-AEC6B9286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4B54BB19-8A80-FC26-34D3-1D9D63569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4540FDF8-1D81-DEFA-868E-EA5EE08AE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08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6B16FCDA-019C-CA72-EA1C-79AAEDCA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F4A37CF3-EAF0-5D42-1611-AF9223CF1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655DEDFB-6F8C-F3A4-21AA-5231C176D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48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2D35AFE5-2B08-BEBD-FA93-60186BB9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561A86FD-08FA-5536-9CD9-C669F93CA9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10AC85F4-3763-77FE-D5A6-44C464219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62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8D6EC4AE-CF21-B5BF-BB06-229CE1313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BE338E93-F698-953C-B6FE-C2A25BC44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E952007D-127D-2ECB-6360-61CE40A4C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36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6715400B-E6EA-310C-2A5B-B045FEBF7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98C6EB88-0D00-B860-6348-DF3365235A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44E72A60-A6AE-1884-0A88-8E4DD25DE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6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31F3A9DF-4B96-982E-B814-2C4AE475D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3AD0C365-49AA-0728-F869-987410A959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FE3626EE-74A3-9AB3-B871-DACB9E6C6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00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DF6092A1-5D0A-4B99-E47B-C5037D9E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2C98DF18-D775-3376-5283-A8A996D15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11234BA1-A6D0-AC7E-2842-849968038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63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F530CF69-A4FD-B737-C01C-B0B690E1F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046FA35C-87B8-ED00-1BD3-8DC1336A1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F17CB5C7-8441-7B62-A8B1-CFB72F811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86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>
          <a:extLst>
            <a:ext uri="{FF2B5EF4-FFF2-40B4-BE49-F238E27FC236}">
              <a16:creationId xmlns:a16="http://schemas.microsoft.com/office/drawing/2014/main" id="{CDE35E80-054A-BF38-183A-1C2A50DC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d431007ba2_0_208:notes">
            <a:extLst>
              <a:ext uri="{FF2B5EF4-FFF2-40B4-BE49-F238E27FC236}">
                <a16:creationId xmlns:a16="http://schemas.microsoft.com/office/drawing/2014/main" id="{558814C1-9A8A-51C9-B7B6-7ECE94D17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d431007ba2_0_208:notes">
            <a:extLst>
              <a:ext uri="{FF2B5EF4-FFF2-40B4-BE49-F238E27FC236}">
                <a16:creationId xmlns:a16="http://schemas.microsoft.com/office/drawing/2014/main" id="{0AF3B7B9-02FC-1FA3-8CB4-C8E226229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28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02890136-96C6-D34C-F43A-77B29844B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1F56EE68-BFC4-206F-F32D-FE63D0059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6DE3670E-D5F3-6AA1-2FBD-014D22A8E8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724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F907F5F2-2F9B-9ADE-90AE-5457D1C0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0EA13111-1A92-E5A6-9AE0-1F89174347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64DB38A2-FCE3-B285-F7A4-C5F1FBF03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42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8DCF55B3-94B0-C3D5-5292-C8482623E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94DD576D-1AAB-38DD-9E79-036CD8B5A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5282B385-5E59-2A6F-B16A-28A0EE4BEB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08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C4F48F12-7F72-2712-3C23-3A162C573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C7679BF7-90DC-F356-9793-AB34BE6D5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A305904B-6E61-F200-FE57-9ADD5B0A4D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73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DF6401B6-5B6E-56F4-462B-FCD26E1D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AC4A3EA0-0774-5513-7F60-FB1C5FB0A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068E8F27-4306-3089-D281-983086CEF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33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4481" y="-126454"/>
            <a:ext cx="9768655" cy="7207936"/>
            <a:chOff x="-374481" y="-126454"/>
            <a:chExt cx="9768655" cy="720793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24551" y="-11"/>
              <a:ext cx="2900789" cy="3300787"/>
              <a:chOff x="-324551" y="-11"/>
              <a:chExt cx="2900789" cy="3300787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454705" y="329973"/>
                <a:ext cx="121533" cy="10491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-324551" y="-11"/>
                <a:ext cx="2478457" cy="3300787"/>
                <a:chOff x="-324551" y="-11"/>
                <a:chExt cx="2478457" cy="3300787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-324551" y="2400005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410441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410441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-324551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410441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-324551" y="70557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99626" y="2875288"/>
                  <a:ext cx="121533" cy="105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737"/>
                      </a:lnTo>
                      <a:lnTo>
                        <a:pt x="5804" y="6737"/>
                      </a:lnTo>
                      <a:lnTo>
                        <a:pt x="7736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98803" y="3195943"/>
                  <a:ext cx="121533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5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198361" y="87190"/>
                  <a:ext cx="120590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6" h="6673" extrusionOk="0">
                      <a:moveTo>
                        <a:pt x="1872" y="1"/>
                      </a:moveTo>
                      <a:lnTo>
                        <a:pt x="0" y="3369"/>
                      </a:lnTo>
                      <a:lnTo>
                        <a:pt x="1872" y="6673"/>
                      </a:lnTo>
                      <a:lnTo>
                        <a:pt x="5739" y="6673"/>
                      </a:lnTo>
                      <a:lnTo>
                        <a:pt x="7675" y="3369"/>
                      </a:lnTo>
                      <a:lnTo>
                        <a:pt x="5739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032357" y="131293"/>
                  <a:ext cx="121548" cy="10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7" h="6679" extrusionOk="0">
                      <a:moveTo>
                        <a:pt x="1932" y="1"/>
                      </a:moveTo>
                      <a:lnTo>
                        <a:pt x="1" y="3369"/>
                      </a:lnTo>
                      <a:lnTo>
                        <a:pt x="1932" y="6678"/>
                      </a:lnTo>
                      <a:lnTo>
                        <a:pt x="5800" y="6678"/>
                      </a:lnTo>
                      <a:lnTo>
                        <a:pt x="7736" y="3369"/>
                      </a:lnTo>
                      <a:lnTo>
                        <a:pt x="5800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33144" y="2666573"/>
                  <a:ext cx="184263" cy="15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66" extrusionOk="0">
                      <a:moveTo>
                        <a:pt x="2930" y="0"/>
                      </a:moveTo>
                      <a:lnTo>
                        <a:pt x="1" y="5115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11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739499" y="870932"/>
                  <a:ext cx="184247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329680" y="220510"/>
                  <a:ext cx="185268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3" h="10167" extrusionOk="0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323266" y="2308824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0" y="1"/>
                      </a:moveTo>
                      <a:lnTo>
                        <a:pt x="0" y="5056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056"/>
                      </a:lnTo>
                      <a:lnTo>
                        <a:pt x="8793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26008" y="2481305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4" y="1"/>
                      </a:moveTo>
                      <a:lnTo>
                        <a:pt x="0" y="5056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05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503546" y="2592102"/>
                  <a:ext cx="184247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0" y="1"/>
                      </a:moveTo>
                      <a:lnTo>
                        <a:pt x="1" y="5051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1"/>
                      </a:lnTo>
                      <a:lnTo>
                        <a:pt x="879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675646" y="495859"/>
                  <a:ext cx="184263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71" extrusionOk="0">
                      <a:moveTo>
                        <a:pt x="2930" y="0"/>
                      </a:moveTo>
                      <a:lnTo>
                        <a:pt x="1" y="5055"/>
                      </a:lnTo>
                      <a:lnTo>
                        <a:pt x="2930" y="10171"/>
                      </a:lnTo>
                      <a:lnTo>
                        <a:pt x="8794" y="10171"/>
                      </a:lnTo>
                      <a:lnTo>
                        <a:pt x="11728" y="505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900436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-79554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-79554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65444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5444" y="987802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-79554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410441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-324551" y="141096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-79554" y="2258898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65444" y="1835529"/>
                  <a:ext cx="299888" cy="258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70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-79554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655439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-79554" y="1411155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" name="Google Shape;43;p2"/>
                <p:cNvGrpSpPr/>
                <p:nvPr/>
              </p:nvGrpSpPr>
              <p:grpSpPr>
                <a:xfrm>
                  <a:off x="-324551" y="141096"/>
                  <a:ext cx="789883" cy="1953177"/>
                  <a:chOff x="2886825" y="590200"/>
                  <a:chExt cx="1256975" cy="3108175"/>
                </a:xfrm>
              </p:grpSpPr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886825" y="3286625"/>
                    <a:ext cx="477225" cy="41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70" extrusionOk="0">
                        <a:moveTo>
                          <a:pt x="4742" y="1"/>
                        </a:moveTo>
                        <a:lnTo>
                          <a:pt x="1" y="8235"/>
                        </a:lnTo>
                        <a:lnTo>
                          <a:pt x="4742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886825" y="1039350"/>
                    <a:ext cx="477225" cy="41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742" y="0"/>
                        </a:moveTo>
                        <a:lnTo>
                          <a:pt x="1" y="8234"/>
                        </a:lnTo>
                        <a:lnTo>
                          <a:pt x="4742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3666575" y="590200"/>
                    <a:ext cx="477225" cy="41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69" extrusionOk="0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" name="Google Shape;47;p2"/>
                <p:cNvSpPr/>
                <p:nvPr/>
              </p:nvSpPr>
              <p:spPr>
                <a:xfrm>
                  <a:off x="165444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-79554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-324551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-79554" y="84669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10441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655439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65444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10441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55;p2"/>
            <p:cNvGrpSpPr/>
            <p:nvPr/>
          </p:nvGrpSpPr>
          <p:grpSpPr>
            <a:xfrm>
              <a:off x="6895449" y="2765296"/>
              <a:ext cx="2498725" cy="2732343"/>
              <a:chOff x="6895449" y="2765296"/>
              <a:chExt cx="2498725" cy="2732343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7530303" y="5008897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28155" y="4663924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728155" y="3627738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129229" y="3627738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54889" y="3984693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6895449" y="4883082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373600" y="3195355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247623" y="4989732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027618" y="2765296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027618" y="518139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428692" y="4836420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30303" y="4663924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8428692" y="414520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9027618" y="345524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728155" y="293777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829766" y="518139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728155" y="5008897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728155" y="328276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428692" y="5181393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9027618" y="4836420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129229" y="5008897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027618" y="4490179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428692" y="4490179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129229" y="4663924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829766" y="4490179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9027618" y="414520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728155" y="4317703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027618" y="3800234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428692" y="3800234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129229" y="3972710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-374481" y="3970996"/>
              <a:ext cx="2941933" cy="3110486"/>
              <a:chOff x="-374481" y="3970996"/>
              <a:chExt cx="2941933" cy="3110486"/>
            </a:xfrm>
          </p:grpSpPr>
          <p:grpSp>
            <p:nvGrpSpPr>
              <p:cNvPr id="87" name="Google Shape;87;p2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88" name="Google Shape;88;p2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71" extrusionOk="0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07" extrusionOk="0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66" extrusionOk="0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6" extrusionOk="0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" name="Google Shape;110;p2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111" name="Google Shape;111;p2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2"/>
            <p:cNvGrpSpPr/>
            <p:nvPr/>
          </p:nvGrpSpPr>
          <p:grpSpPr>
            <a:xfrm>
              <a:off x="7508523" y="-126454"/>
              <a:ext cx="1878185" cy="1451618"/>
              <a:chOff x="7508523" y="-126454"/>
              <a:chExt cx="1878185" cy="1451618"/>
            </a:xfrm>
          </p:grpSpPr>
          <p:sp>
            <p:nvSpPr>
              <p:cNvPr id="133" name="Google Shape;133;p2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" name="Google Shape;147;p2"/>
          <p:cNvSpPr txBox="1">
            <a:spLocks noGrp="1"/>
          </p:cNvSpPr>
          <p:nvPr>
            <p:ph type="ctrTitle"/>
          </p:nvPr>
        </p:nvSpPr>
        <p:spPr>
          <a:xfrm>
            <a:off x="1765200" y="1513275"/>
            <a:ext cx="5613600" cy="1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2"/>
          <p:cNvSpPr txBox="1">
            <a:spLocks noGrp="1"/>
          </p:cNvSpPr>
          <p:nvPr>
            <p:ph type="subTitle" idx="1"/>
          </p:nvPr>
        </p:nvSpPr>
        <p:spPr>
          <a:xfrm>
            <a:off x="2734625" y="3157325"/>
            <a:ext cx="36747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9" name="Google Shape;149;p2"/>
          <p:cNvGrpSpPr/>
          <p:nvPr/>
        </p:nvGrpSpPr>
        <p:grpSpPr>
          <a:xfrm>
            <a:off x="-1342317" y="-932211"/>
            <a:ext cx="10570541" cy="6075710"/>
            <a:chOff x="-1342317" y="-932211"/>
            <a:chExt cx="10570541" cy="6075710"/>
          </a:xfrm>
        </p:grpSpPr>
        <p:pic>
          <p:nvPicPr>
            <p:cNvPr id="150" name="Google Shape;150;p2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985196">
              <a:off x="7802603" y="4016887"/>
              <a:ext cx="1316795" cy="960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58351" y="-91172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13"/>
          <p:cNvGrpSpPr/>
          <p:nvPr/>
        </p:nvGrpSpPr>
        <p:grpSpPr>
          <a:xfrm>
            <a:off x="-324794" y="-154536"/>
            <a:ext cx="9417319" cy="5399886"/>
            <a:chOff x="-324794" y="-154536"/>
            <a:chExt cx="9417319" cy="5399886"/>
          </a:xfrm>
        </p:grpSpPr>
        <p:grpSp>
          <p:nvGrpSpPr>
            <p:cNvPr id="696" name="Google Shape;696;p13"/>
            <p:cNvGrpSpPr/>
            <p:nvPr/>
          </p:nvGrpSpPr>
          <p:grpSpPr>
            <a:xfrm>
              <a:off x="-324794" y="-154536"/>
              <a:ext cx="2014870" cy="1670931"/>
              <a:chOff x="-324794" y="-154536"/>
              <a:chExt cx="2014870" cy="1670931"/>
            </a:xfrm>
          </p:grpSpPr>
          <p:sp>
            <p:nvSpPr>
              <p:cNvPr id="697" name="Google Shape;697;p13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69204" y="104205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410199" y="1115523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" name="Google Shape;717;p13"/>
            <p:cNvGrpSpPr/>
            <p:nvPr/>
          </p:nvGrpSpPr>
          <p:grpSpPr>
            <a:xfrm>
              <a:off x="8413868" y="4346311"/>
              <a:ext cx="678657" cy="899039"/>
              <a:chOff x="8413868" y="4346311"/>
              <a:chExt cx="678657" cy="899039"/>
            </a:xfrm>
          </p:grpSpPr>
          <p:sp>
            <p:nvSpPr>
              <p:cNvPr id="718" name="Google Shape;718;p13"/>
              <p:cNvSpPr/>
              <p:nvPr/>
            </p:nvSpPr>
            <p:spPr>
              <a:xfrm rot="10800000">
                <a:off x="8570342" y="4997409"/>
                <a:ext cx="287385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 rot="10800000">
                <a:off x="8831312" y="4346311"/>
                <a:ext cx="176565" cy="15313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 rot="10800000">
                <a:off x="8413868" y="4918620"/>
                <a:ext cx="156482" cy="13500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 rot="10800000">
                <a:off x="8805125" y="4862161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 rot="10800000">
                <a:off x="8570342" y="4726912"/>
                <a:ext cx="287385" cy="24795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 rot="10800000">
                <a:off x="8805125" y="4591679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24" name="Google Shape;724;p13"/>
          <p:cNvPicPr preferRelativeResize="0"/>
          <p:nvPr/>
        </p:nvPicPr>
        <p:blipFill rotWithShape="1">
          <a:blip r:embed="rId2">
            <a:alphaModFix/>
          </a:blip>
          <a:srcRect t="15088" b="17644"/>
          <a:stretch/>
        </p:blipFill>
        <p:spPr>
          <a:xfrm rot="1632542">
            <a:off x="-1814596" y="-863080"/>
            <a:ext cx="3096866" cy="208313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1"/>
          </p:nvPr>
        </p:nvSpPr>
        <p:spPr>
          <a:xfrm>
            <a:off x="71322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subTitle" idx="2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3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4"/>
          </p:nvPr>
        </p:nvSpPr>
        <p:spPr>
          <a:xfrm>
            <a:off x="3419250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title" idx="5" hasCustomPrompt="1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>
            <a:spLocks noGrp="1"/>
          </p:cNvSpPr>
          <p:nvPr>
            <p:ph type="title" idx="6" hasCustomPrompt="1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7" hasCustomPrompt="1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8" hasCustomPrompt="1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9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13"/>
          </p:nvPr>
        </p:nvSpPr>
        <p:spPr>
          <a:xfrm>
            <a:off x="612527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title" idx="14" hasCustomPrompt="1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7" name="Google Shape;737;p13"/>
          <p:cNvSpPr txBox="1">
            <a:spLocks noGrp="1"/>
          </p:cNvSpPr>
          <p:nvPr>
            <p:ph type="title" idx="15" hasCustomPrompt="1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8" name="Google Shape;738;p13"/>
          <p:cNvSpPr txBox="1">
            <a:spLocks noGrp="1"/>
          </p:cNvSpPr>
          <p:nvPr>
            <p:ph type="subTitle" idx="16"/>
          </p:nvPr>
        </p:nvSpPr>
        <p:spPr>
          <a:xfrm>
            <a:off x="71322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39" name="Google Shape;739;p13"/>
          <p:cNvSpPr txBox="1">
            <a:spLocks noGrp="1"/>
          </p:cNvSpPr>
          <p:nvPr>
            <p:ph type="subTitle" idx="17"/>
          </p:nvPr>
        </p:nvSpPr>
        <p:spPr>
          <a:xfrm>
            <a:off x="71322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0" name="Google Shape;740;p13"/>
          <p:cNvSpPr txBox="1">
            <a:spLocks noGrp="1"/>
          </p:cNvSpPr>
          <p:nvPr>
            <p:ph type="subTitle" idx="18"/>
          </p:nvPr>
        </p:nvSpPr>
        <p:spPr>
          <a:xfrm>
            <a:off x="3419250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1" name="Google Shape;741;p13"/>
          <p:cNvSpPr txBox="1">
            <a:spLocks noGrp="1"/>
          </p:cNvSpPr>
          <p:nvPr>
            <p:ph type="subTitle" idx="19"/>
          </p:nvPr>
        </p:nvSpPr>
        <p:spPr>
          <a:xfrm>
            <a:off x="3419250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2" name="Google Shape;742;p13"/>
          <p:cNvSpPr txBox="1">
            <a:spLocks noGrp="1"/>
          </p:cNvSpPr>
          <p:nvPr>
            <p:ph type="subTitle" idx="20"/>
          </p:nvPr>
        </p:nvSpPr>
        <p:spPr>
          <a:xfrm>
            <a:off x="612527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3" name="Google Shape;743;p13"/>
          <p:cNvSpPr txBox="1">
            <a:spLocks noGrp="1"/>
          </p:cNvSpPr>
          <p:nvPr>
            <p:ph type="subTitle" idx="21"/>
          </p:nvPr>
        </p:nvSpPr>
        <p:spPr>
          <a:xfrm>
            <a:off x="612527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9"/>
          <p:cNvSpPr txBox="1">
            <a:spLocks noGrp="1"/>
          </p:cNvSpPr>
          <p:nvPr>
            <p:ph type="title"/>
          </p:nvPr>
        </p:nvSpPr>
        <p:spPr>
          <a:xfrm>
            <a:off x="5105325" y="2349700"/>
            <a:ext cx="32025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he-IL" dirty="0"/>
          </a:p>
        </p:txBody>
      </p:sp>
      <p:sp>
        <p:nvSpPr>
          <p:cNvPr id="970" name="Google Shape;970;p19"/>
          <p:cNvSpPr txBox="1">
            <a:spLocks noGrp="1"/>
          </p:cNvSpPr>
          <p:nvPr>
            <p:ph type="subTitle" idx="1"/>
          </p:nvPr>
        </p:nvSpPr>
        <p:spPr>
          <a:xfrm>
            <a:off x="5105325" y="2945650"/>
            <a:ext cx="32025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971" name="Google Shape;971;p19"/>
          <p:cNvGrpSpPr/>
          <p:nvPr/>
        </p:nvGrpSpPr>
        <p:grpSpPr>
          <a:xfrm>
            <a:off x="106470" y="-89369"/>
            <a:ext cx="9322171" cy="5407736"/>
            <a:chOff x="106470" y="-89369"/>
            <a:chExt cx="9322171" cy="5407736"/>
          </a:xfrm>
        </p:grpSpPr>
        <p:grpSp>
          <p:nvGrpSpPr>
            <p:cNvPr id="972" name="Google Shape;972;p19"/>
            <p:cNvGrpSpPr/>
            <p:nvPr/>
          </p:nvGrpSpPr>
          <p:grpSpPr>
            <a:xfrm rot="-5400000" flipH="1">
              <a:off x="6779975" y="-1073048"/>
              <a:ext cx="1664988" cy="3632346"/>
              <a:chOff x="-58982" y="1551945"/>
              <a:chExt cx="1664988" cy="3632346"/>
            </a:xfrm>
          </p:grpSpPr>
          <p:sp>
            <p:nvSpPr>
              <p:cNvPr id="973" name="Google Shape;973;p19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5400000">
                <a:off x="1487865" y="5066149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19"/>
            <p:cNvGrpSpPr/>
            <p:nvPr/>
          </p:nvGrpSpPr>
          <p:grpSpPr>
            <a:xfrm>
              <a:off x="106470" y="4174101"/>
              <a:ext cx="1475488" cy="1144266"/>
              <a:chOff x="1717200" y="1288000"/>
              <a:chExt cx="2817968" cy="2185800"/>
            </a:xfrm>
          </p:grpSpPr>
          <p:sp>
            <p:nvSpPr>
              <p:cNvPr id="998" name="Google Shape;998;p19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9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1802078" y="128800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12" name="Google Shape;1012;p19"/>
          <p:cNvPicPr preferRelativeResize="0"/>
          <p:nvPr/>
        </p:nvPicPr>
        <p:blipFill rotWithShape="1">
          <a:blip r:embed="rId2">
            <a:alphaModFix/>
          </a:blip>
          <a:srcRect b="23395"/>
          <a:stretch/>
        </p:blipFill>
        <p:spPr>
          <a:xfrm rot="8100039" flipH="1">
            <a:off x="8314571" y="808593"/>
            <a:ext cx="941778" cy="721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A9FE-6ED8-FA1E-A29D-61CDB27D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64105"/>
            <a:ext cx="7717500" cy="572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268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24"/>
          <p:cNvGrpSpPr/>
          <p:nvPr/>
        </p:nvGrpSpPr>
        <p:grpSpPr>
          <a:xfrm>
            <a:off x="-145710" y="-63843"/>
            <a:ext cx="9397289" cy="5378361"/>
            <a:chOff x="-145710" y="-63843"/>
            <a:chExt cx="9397289" cy="5378361"/>
          </a:xfrm>
        </p:grpSpPr>
        <p:grpSp>
          <p:nvGrpSpPr>
            <p:cNvPr id="1206" name="Google Shape;1206;p24"/>
            <p:cNvGrpSpPr/>
            <p:nvPr/>
          </p:nvGrpSpPr>
          <p:grpSpPr>
            <a:xfrm>
              <a:off x="7770719" y="4394775"/>
              <a:ext cx="1480860" cy="919743"/>
              <a:chOff x="7770719" y="4394775"/>
              <a:chExt cx="1480860" cy="919743"/>
            </a:xfrm>
          </p:grpSpPr>
          <p:sp>
            <p:nvSpPr>
              <p:cNvPr id="1207" name="Google Shape;1207;p24"/>
              <p:cNvSpPr/>
              <p:nvPr/>
            </p:nvSpPr>
            <p:spPr>
              <a:xfrm>
                <a:off x="8732424" y="5068018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8265574" y="4799104"/>
                <a:ext cx="284832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7770719" y="470103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8045231" y="4784166"/>
                <a:ext cx="175539" cy="151277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8965850" y="4664662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8498999" y="4933561"/>
                <a:ext cx="284832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8965850" y="4933561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8732424" y="4799104"/>
                <a:ext cx="285730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8965850" y="4394775"/>
                <a:ext cx="285730" cy="24748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8732424" y="4530205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8498994" y="464228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24"/>
            <p:cNvGrpSpPr/>
            <p:nvPr/>
          </p:nvGrpSpPr>
          <p:grpSpPr>
            <a:xfrm>
              <a:off x="-145710" y="-63843"/>
              <a:ext cx="736979" cy="1206678"/>
              <a:chOff x="-145710" y="-63843"/>
              <a:chExt cx="736979" cy="1206678"/>
            </a:xfrm>
          </p:grpSpPr>
          <p:sp>
            <p:nvSpPr>
              <p:cNvPr id="1219" name="Google Shape;1219;p24"/>
              <p:cNvSpPr/>
              <p:nvPr/>
            </p:nvSpPr>
            <p:spPr>
              <a:xfrm rot="5400000">
                <a:off x="239847" y="988593"/>
                <a:ext cx="165662" cy="142821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 rot="5400000">
                <a:off x="88704" y="611304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 rot="5400000">
                <a:off x="88704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 rot="5400000">
                <a:off x="215347" y="-45441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 rot="5400000">
                <a:off x="-163655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 rot="5400000">
                <a:off x="-37483" y="39223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 rot="5400000">
                <a:off x="-37483" y="-4589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 rot="5400000">
                <a:off x="341519" y="173627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71557" y="539509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28" name="Google Shape;1228;p24"/>
          <p:cNvPicPr preferRelativeResize="0"/>
          <p:nvPr/>
        </p:nvPicPr>
        <p:blipFill rotWithShape="1">
          <a:blip r:embed="rId2">
            <a:alphaModFix/>
          </a:blip>
          <a:srcRect t="12371" b="17294"/>
          <a:stretch/>
        </p:blipFill>
        <p:spPr>
          <a:xfrm rot="-7019515">
            <a:off x="7853402" y="4503469"/>
            <a:ext cx="2510626" cy="176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4"/>
          <p:cNvSpPr txBox="1">
            <a:spLocks noGrp="1"/>
          </p:cNvSpPr>
          <p:nvPr>
            <p:ph type="subTitle" idx="1"/>
          </p:nvPr>
        </p:nvSpPr>
        <p:spPr>
          <a:xfrm>
            <a:off x="896975" y="1499418"/>
            <a:ext cx="7412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24"/>
          <p:cNvSpPr txBox="1">
            <a:spLocks noGrp="1"/>
          </p:cNvSpPr>
          <p:nvPr>
            <p:ph type="subTitle" idx="2"/>
          </p:nvPr>
        </p:nvSpPr>
        <p:spPr>
          <a:xfrm>
            <a:off x="896975" y="2708396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4"/>
          <p:cNvSpPr txBox="1">
            <a:spLocks noGrp="1"/>
          </p:cNvSpPr>
          <p:nvPr>
            <p:ph type="subTitle" idx="3"/>
          </p:nvPr>
        </p:nvSpPr>
        <p:spPr>
          <a:xfrm>
            <a:off x="896975" y="3914675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24"/>
          <p:cNvSpPr txBox="1">
            <a:spLocks noGrp="1"/>
          </p:cNvSpPr>
          <p:nvPr>
            <p:ph type="subTitle" idx="4"/>
          </p:nvPr>
        </p:nvSpPr>
        <p:spPr>
          <a:xfrm>
            <a:off x="896975" y="1256200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34" name="Google Shape;1234;p24"/>
          <p:cNvSpPr txBox="1">
            <a:spLocks noGrp="1"/>
          </p:cNvSpPr>
          <p:nvPr>
            <p:ph type="subTitle" idx="5"/>
          </p:nvPr>
        </p:nvSpPr>
        <p:spPr>
          <a:xfrm>
            <a:off x="896975" y="2456738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35" name="Google Shape;1235;p24"/>
          <p:cNvSpPr txBox="1">
            <a:spLocks noGrp="1"/>
          </p:cNvSpPr>
          <p:nvPr>
            <p:ph type="subTitle" idx="6"/>
          </p:nvPr>
        </p:nvSpPr>
        <p:spPr>
          <a:xfrm>
            <a:off x="896975" y="3657275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30"/>
          <p:cNvGrpSpPr/>
          <p:nvPr/>
        </p:nvGrpSpPr>
        <p:grpSpPr>
          <a:xfrm rot="10800000" flipH="1">
            <a:off x="-2028666" y="-244304"/>
            <a:ext cx="15057473" cy="5703079"/>
            <a:chOff x="-2028666" y="-396704"/>
            <a:chExt cx="15057473" cy="5703079"/>
          </a:xfrm>
        </p:grpSpPr>
        <p:grpSp>
          <p:nvGrpSpPr>
            <p:cNvPr id="1565" name="Google Shape;1565;p30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66" name="Google Shape;1566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 rot="10800000" flipH="1">
                <a:off x="-1163824" y="406412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 rot="10800000" flipH="1">
                <a:off x="-1726822" y="36928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 rot="10800000" flipH="1">
                <a:off x="-1923263" y="32316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 rot="10800000" flipH="1">
                <a:off x="-1058421" y="4537334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5" name="Google Shape;1625;p30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1626" name="Google Shape;1626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0"/>
              <p:cNvSpPr/>
              <p:nvPr/>
            </p:nvSpPr>
            <p:spPr>
              <a:xfrm rot="10800000" flipH="1">
                <a:off x="-1025599" y="3961114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0"/>
              <p:cNvSpPr/>
              <p:nvPr/>
            </p:nvSpPr>
            <p:spPr>
              <a:xfrm rot="10800000" flipH="1">
                <a:off x="-2199722" y="25010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0"/>
              <p:cNvSpPr/>
              <p:nvPr/>
            </p:nvSpPr>
            <p:spPr>
              <a:xfrm rot="10800000" flipH="1">
                <a:off x="-2348263" y="27177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 rot="10800000" flipH="1">
                <a:off x="-1026234" y="4472659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5" name="Google Shape;1685;p30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1686" name="Google Shape;1686;p30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0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0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0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0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0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0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0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0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0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0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0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0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0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0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0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02" name="Google Shape;17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12">
            <a:off x="7989686" y="3472688"/>
            <a:ext cx="1587078" cy="158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31"/>
          <p:cNvGrpSpPr/>
          <p:nvPr/>
        </p:nvGrpSpPr>
        <p:grpSpPr>
          <a:xfrm rot="10800000" flipH="1">
            <a:off x="-124215" y="-129050"/>
            <a:ext cx="9603607" cy="5473391"/>
            <a:chOff x="-124215" y="-357650"/>
            <a:chExt cx="9603607" cy="5473391"/>
          </a:xfrm>
        </p:grpSpPr>
        <p:grpSp>
          <p:nvGrpSpPr>
            <p:cNvPr id="1705" name="Google Shape;1705;p31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1706" name="Google Shape;1706;p3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31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1733" name="Google Shape;1733;p31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1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1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2" name="Google Shape;1752;p31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1753" name="Google Shape;1753;p31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1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1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1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3" name="Google Shape;1773;p31"/>
          <p:cNvGrpSpPr/>
          <p:nvPr/>
        </p:nvGrpSpPr>
        <p:grpSpPr>
          <a:xfrm>
            <a:off x="-1298242" y="-129056"/>
            <a:ext cx="10374927" cy="7138769"/>
            <a:chOff x="-1298242" y="-129056"/>
            <a:chExt cx="10374927" cy="7138769"/>
          </a:xfrm>
        </p:grpSpPr>
        <p:pic>
          <p:nvPicPr>
            <p:cNvPr id="1774" name="Google Shape;1774;p31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7817080">
              <a:off x="7626378" y="203535"/>
              <a:ext cx="1316794" cy="960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31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14276" y="3895853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5" r:id="rId4"/>
    <p:sldLayoutId id="2147483678" r:id="rId5"/>
    <p:sldLayoutId id="2147483670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B94371-6099-421F-7E03-11B494121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1199"/>
            <a:ext cx="4115374" cy="1895740"/>
          </a:xfrm>
          <a:prstGeom prst="rect">
            <a:avLst/>
          </a:prstGeom>
        </p:spPr>
      </p:pic>
      <p:sp>
        <p:nvSpPr>
          <p:cNvPr id="1788" name="Google Shape;1788;p35"/>
          <p:cNvSpPr/>
          <p:nvPr/>
        </p:nvSpPr>
        <p:spPr>
          <a:xfrm rot="-5400000">
            <a:off x="9299439" y="1559119"/>
            <a:ext cx="121533" cy="105854"/>
          </a:xfrm>
          <a:custGeom>
            <a:avLst/>
            <a:gdLst/>
            <a:ahLst/>
            <a:cxnLst/>
            <a:rect l="l" t="t" r="r" b="b"/>
            <a:pathLst>
              <a:path w="7736" h="6738" extrusionOk="0">
                <a:moveTo>
                  <a:pt x="1937" y="1"/>
                </a:moveTo>
                <a:lnTo>
                  <a:pt x="0" y="3369"/>
                </a:lnTo>
                <a:lnTo>
                  <a:pt x="1937" y="6738"/>
                </a:lnTo>
                <a:lnTo>
                  <a:pt x="5804" y="6738"/>
                </a:lnTo>
                <a:lnTo>
                  <a:pt x="7736" y="3369"/>
                </a:lnTo>
                <a:lnTo>
                  <a:pt x="5804" y="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4673;p31">
            <a:extLst>
              <a:ext uri="{FF2B5EF4-FFF2-40B4-BE49-F238E27FC236}">
                <a16:creationId xmlns:a16="http://schemas.microsoft.com/office/drawing/2014/main" id="{02F8CDC2-B5DB-7E86-3874-76F1BFD11596}"/>
              </a:ext>
            </a:extLst>
          </p:cNvPr>
          <p:cNvCxnSpPr/>
          <p:nvPr/>
        </p:nvCxnSpPr>
        <p:spPr>
          <a:xfrm>
            <a:off x="2513781" y="3100979"/>
            <a:ext cx="4320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F350DC86-2029-4875-704B-791E11F450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9348" y="1218911"/>
            <a:ext cx="7831182" cy="180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8805" marR="0">
              <a:spcBef>
                <a:spcPts val="420"/>
              </a:spcBef>
              <a:tabLst>
                <a:tab pos="598170" algn="l"/>
                <a:tab pos="599440" algn="l"/>
              </a:tabLst>
            </a:pPr>
            <a:r>
              <a:rPr lang="en-US" sz="2400" b="1" dirty="0">
                <a:effectLst/>
                <a:latin typeface="Arial MT"/>
                <a:ea typeface="Arial MT"/>
                <a:cs typeface="Arial MT"/>
              </a:rPr>
              <a:t>Mapping Change in Large </a:t>
            </a:r>
          </a:p>
          <a:p>
            <a:pPr marL="598805" marR="0">
              <a:spcBef>
                <a:spcPts val="420"/>
              </a:spcBef>
              <a:tabLst>
                <a:tab pos="598170" algn="l"/>
                <a:tab pos="599440" algn="l"/>
              </a:tabLst>
            </a:pPr>
            <a:r>
              <a:rPr lang="en-US" sz="2400" b="1" dirty="0">
                <a:effectLst/>
                <a:latin typeface="Arial MT"/>
                <a:ea typeface="Arial MT"/>
                <a:cs typeface="Arial MT"/>
              </a:rPr>
              <a:t>Networks </a:t>
            </a:r>
          </a:p>
          <a:p>
            <a:pPr marL="598805" marR="0">
              <a:spcBef>
                <a:spcPts val="420"/>
              </a:spcBef>
              <a:tabLst>
                <a:tab pos="598170" algn="l"/>
                <a:tab pos="599440" algn="l"/>
              </a:tabLst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sym typeface="Syne"/>
              </a:rPr>
              <a:t>Capstone Project Phase 1</a:t>
            </a:r>
          </a:p>
          <a:p>
            <a:pPr algn="ctr" fontAlgn="base">
              <a:lnSpc>
                <a:spcPct val="150000"/>
              </a:lnSpc>
            </a:pPr>
            <a:r>
              <a:rPr lang="en-US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25-1-R-13</a:t>
            </a: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7A292E-4D4E-F2A2-813F-F27C5EA07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68" y="280791"/>
            <a:ext cx="3301663" cy="78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98;p37">
            <a:extLst>
              <a:ext uri="{FF2B5EF4-FFF2-40B4-BE49-F238E27FC236}">
                <a16:creationId xmlns:a16="http://schemas.microsoft.com/office/drawing/2014/main" id="{647D7BCC-C3C8-2436-02A4-B7118F2EDE5D}"/>
              </a:ext>
            </a:extLst>
          </p:cNvPr>
          <p:cNvSpPr txBox="1">
            <a:spLocks/>
          </p:cNvSpPr>
          <p:nvPr/>
        </p:nvSpPr>
        <p:spPr>
          <a:xfrm>
            <a:off x="149062" y="3488264"/>
            <a:ext cx="4966855" cy="154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Students: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	Yossi Shem Tov | Shimron Ifrah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1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Supervisors:</a:t>
            </a:r>
          </a:p>
          <a:p>
            <a:pPr marL="457200" lvl="1" indent="4572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Dr. Renata Avros </a:t>
            </a:r>
          </a:p>
          <a:p>
            <a:pPr marL="457200" lvl="1" indent="4572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Prof. Zeev Volkovich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17657A83-5489-C9E3-561C-4B2864755BCB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B07A972F-55E3-ABC7-CDC7-412382C20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C16D71-34D9-6475-CD38-5BB14715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649326"/>
            <a:ext cx="1792224" cy="136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A4509-914D-823A-3FE5-BD5E0B66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" y="3842449"/>
            <a:ext cx="1792224" cy="1361183"/>
          </a:xfrm>
          <a:prstGeom prst="rect">
            <a:avLst/>
          </a:prstGeom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437208F6-ECFE-D21A-B768-B7FDDFBD78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515" y="43643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HDBSCAN</a:t>
            </a:r>
            <a:endParaRPr lang="en-US" sz="1600" dirty="0"/>
          </a:p>
        </p:txBody>
      </p:sp>
      <p:pic>
        <p:nvPicPr>
          <p:cNvPr id="10" name="Picture 2" descr="Clustering Graphs and Networks">
            <a:extLst>
              <a:ext uri="{FF2B5EF4-FFF2-40B4-BE49-F238E27FC236}">
                <a16:creationId xmlns:a16="http://schemas.microsoft.com/office/drawing/2014/main" id="{AE756F9E-2B8E-CAC4-6033-50BB6B176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6"/>
          <a:stretch/>
        </p:blipFill>
        <p:spPr bwMode="auto">
          <a:xfrm>
            <a:off x="3720420" y="188648"/>
            <a:ext cx="5083561" cy="24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71F76F3-EEBD-7439-2858-F8A2EE9BF935}"/>
              </a:ext>
            </a:extLst>
          </p:cNvPr>
          <p:cNvSpPr/>
          <p:nvPr/>
        </p:nvSpPr>
        <p:spPr>
          <a:xfrm>
            <a:off x="5850421" y="199503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CFA7E0A-DC3B-375E-5332-72452316CE5F}"/>
              </a:ext>
            </a:extLst>
          </p:cNvPr>
          <p:cNvSpPr/>
          <p:nvPr/>
        </p:nvSpPr>
        <p:spPr>
          <a:xfrm>
            <a:off x="6126718" y="846545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FD80283-6B85-06F1-62E3-E62B9CED3858}"/>
              </a:ext>
            </a:extLst>
          </p:cNvPr>
          <p:cNvSpPr/>
          <p:nvPr/>
        </p:nvSpPr>
        <p:spPr>
          <a:xfrm>
            <a:off x="6355835" y="494566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6C98EF7-1828-8EC0-5587-982E271E77D3}"/>
              </a:ext>
            </a:extLst>
          </p:cNvPr>
          <p:cNvSpPr/>
          <p:nvPr/>
        </p:nvSpPr>
        <p:spPr>
          <a:xfrm>
            <a:off x="6023752" y="1477033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33CE3-DDA4-6DA6-4119-AB93DF5FE0EE}"/>
              </a:ext>
            </a:extLst>
          </p:cNvPr>
          <p:cNvSpPr txBox="1"/>
          <p:nvPr/>
        </p:nvSpPr>
        <p:spPr>
          <a:xfrm>
            <a:off x="5265296" y="2428970"/>
            <a:ext cx="7017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Noise</a:t>
            </a:r>
            <a:endParaRPr lang="he-IL" sz="1400" dirty="0">
              <a:solidFill>
                <a:srgbClr val="FF0000"/>
              </a:solidFill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1F3D5F7-29F0-7A62-D1D2-0278867D436D}"/>
              </a:ext>
            </a:extLst>
          </p:cNvPr>
          <p:cNvSpPr/>
          <p:nvPr/>
        </p:nvSpPr>
        <p:spPr>
          <a:xfrm>
            <a:off x="4541100" y="2987045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949133A-4AE1-E238-9A37-B8E92CA52564}"/>
              </a:ext>
            </a:extLst>
          </p:cNvPr>
          <p:cNvSpPr/>
          <p:nvPr/>
        </p:nvSpPr>
        <p:spPr>
          <a:xfrm>
            <a:off x="5022450" y="2987045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364F3922-0AD4-1287-CA76-9FBCE12767F5}"/>
              </a:ext>
            </a:extLst>
          </p:cNvPr>
          <p:cNvSpPr/>
          <p:nvPr/>
        </p:nvSpPr>
        <p:spPr>
          <a:xfrm>
            <a:off x="4615006" y="3383728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48CBF7B-8520-9499-D706-3F127F445F80}"/>
              </a:ext>
            </a:extLst>
          </p:cNvPr>
          <p:cNvSpPr/>
          <p:nvPr/>
        </p:nvSpPr>
        <p:spPr>
          <a:xfrm>
            <a:off x="6078944" y="4560987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F9CEF14-86A3-2B77-D56E-3051094686EC}"/>
              </a:ext>
            </a:extLst>
          </p:cNvPr>
          <p:cNvSpPr/>
          <p:nvPr/>
        </p:nvSpPr>
        <p:spPr>
          <a:xfrm>
            <a:off x="4948665" y="4662581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AF5CAD74-CD97-9857-4B16-5FF61466D244}"/>
              </a:ext>
            </a:extLst>
          </p:cNvPr>
          <p:cNvSpPr/>
          <p:nvPr/>
        </p:nvSpPr>
        <p:spPr>
          <a:xfrm>
            <a:off x="4407409" y="4641548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B9017FB2-10F0-ACAD-2120-BFF76A88D761}"/>
              </a:ext>
            </a:extLst>
          </p:cNvPr>
          <p:cNvSpPr/>
          <p:nvPr/>
        </p:nvSpPr>
        <p:spPr>
          <a:xfrm>
            <a:off x="5352329" y="4540300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850FA98-AC95-548E-4406-E48417E28190}"/>
              </a:ext>
            </a:extLst>
          </p:cNvPr>
          <p:cNvSpPr/>
          <p:nvPr/>
        </p:nvSpPr>
        <p:spPr>
          <a:xfrm>
            <a:off x="4971224" y="359806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EE406778-C993-0173-647E-EE0FCEBB5DE9}"/>
              </a:ext>
            </a:extLst>
          </p:cNvPr>
          <p:cNvSpPr/>
          <p:nvPr/>
        </p:nvSpPr>
        <p:spPr>
          <a:xfrm>
            <a:off x="5059906" y="431974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408C907-1CDA-BB14-461B-5966A6971590}"/>
              </a:ext>
            </a:extLst>
          </p:cNvPr>
          <p:cNvSpPr/>
          <p:nvPr/>
        </p:nvSpPr>
        <p:spPr>
          <a:xfrm>
            <a:off x="4467315" y="431974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654CBDD4-1B9A-AF7B-A556-275BCF51556C}"/>
              </a:ext>
            </a:extLst>
          </p:cNvPr>
          <p:cNvSpPr/>
          <p:nvPr/>
        </p:nvSpPr>
        <p:spPr>
          <a:xfrm>
            <a:off x="5117515" y="387893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A1F1A32F-00F6-53FF-05E0-325DF7D7E5F7}"/>
              </a:ext>
            </a:extLst>
          </p:cNvPr>
          <p:cNvSpPr/>
          <p:nvPr/>
        </p:nvSpPr>
        <p:spPr>
          <a:xfrm>
            <a:off x="4742848" y="4059482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F7A8111-B145-C5E1-BA9A-FC700E726702}"/>
              </a:ext>
            </a:extLst>
          </p:cNvPr>
          <p:cNvSpPr/>
          <p:nvPr/>
        </p:nvSpPr>
        <p:spPr>
          <a:xfrm>
            <a:off x="5327824" y="3223449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E58031-8E65-7916-E582-4A4A2B826AC9}"/>
              </a:ext>
            </a:extLst>
          </p:cNvPr>
          <p:cNvCxnSpPr>
            <a:stCxn id="22" idx="4"/>
            <a:endCxn id="24" idx="0"/>
          </p:cNvCxnSpPr>
          <p:nvPr/>
        </p:nvCxnSpPr>
        <p:spPr>
          <a:xfrm>
            <a:off x="4614885" y="3134682"/>
            <a:ext cx="73906" cy="24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B4E508-997E-64DF-9347-8890C7095500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4688670" y="3060864"/>
            <a:ext cx="33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1EDC74-2977-43F5-1A97-3C5BC3FAC7B3}"/>
              </a:ext>
            </a:extLst>
          </p:cNvPr>
          <p:cNvCxnSpPr>
            <a:stCxn id="24" idx="4"/>
            <a:endCxn id="33" idx="7"/>
          </p:cNvCxnSpPr>
          <p:nvPr/>
        </p:nvCxnSpPr>
        <p:spPr>
          <a:xfrm>
            <a:off x="4688791" y="3531365"/>
            <a:ext cx="180016" cy="5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F31D0B-2C64-1425-4C66-C3A34118B62B}"/>
              </a:ext>
            </a:extLst>
          </p:cNvPr>
          <p:cNvCxnSpPr>
            <a:stCxn id="23" idx="4"/>
            <a:endCxn id="29" idx="7"/>
          </p:cNvCxnSpPr>
          <p:nvPr/>
        </p:nvCxnSpPr>
        <p:spPr>
          <a:xfrm>
            <a:off x="5096235" y="3134682"/>
            <a:ext cx="948" cy="48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84DB91-BB40-BE57-3D78-924D09CCEE6B}"/>
              </a:ext>
            </a:extLst>
          </p:cNvPr>
          <p:cNvCxnSpPr>
            <a:stCxn id="29" idx="5"/>
            <a:endCxn id="32" idx="7"/>
          </p:cNvCxnSpPr>
          <p:nvPr/>
        </p:nvCxnSpPr>
        <p:spPr>
          <a:xfrm>
            <a:off x="5097183" y="3724080"/>
            <a:ext cx="146291" cy="17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ADD9A9-5D21-64E8-C04E-044D2EB1A99C}"/>
              </a:ext>
            </a:extLst>
          </p:cNvPr>
          <p:cNvCxnSpPr>
            <a:stCxn id="29" idx="6"/>
            <a:endCxn id="34" idx="3"/>
          </p:cNvCxnSpPr>
          <p:nvPr/>
        </p:nvCxnSpPr>
        <p:spPr>
          <a:xfrm flipV="1">
            <a:off x="5118794" y="3349465"/>
            <a:ext cx="230641" cy="32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150DBF-5BC7-2DBB-E2ED-5124670A60D1}"/>
              </a:ext>
            </a:extLst>
          </p:cNvPr>
          <p:cNvCxnSpPr>
            <a:cxnSpLocks/>
            <a:stCxn id="33" idx="3"/>
            <a:endCxn id="31" idx="7"/>
          </p:cNvCxnSpPr>
          <p:nvPr/>
        </p:nvCxnSpPr>
        <p:spPr>
          <a:xfrm flipH="1">
            <a:off x="4593274" y="4185498"/>
            <a:ext cx="171185" cy="15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BB20F5-5CE4-E080-B6F8-CC6443E182F5}"/>
              </a:ext>
            </a:extLst>
          </p:cNvPr>
          <p:cNvCxnSpPr>
            <a:stCxn id="33" idx="5"/>
            <a:endCxn id="30" idx="2"/>
          </p:cNvCxnSpPr>
          <p:nvPr/>
        </p:nvCxnSpPr>
        <p:spPr>
          <a:xfrm>
            <a:off x="4868807" y="4185498"/>
            <a:ext cx="191099" cy="20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0C143B-FE4B-4E92-670A-EEAB55DC722D}"/>
              </a:ext>
            </a:extLst>
          </p:cNvPr>
          <p:cNvCxnSpPr>
            <a:cxnSpLocks/>
            <a:stCxn id="31" idx="4"/>
            <a:endCxn id="27" idx="0"/>
          </p:cNvCxnSpPr>
          <p:nvPr/>
        </p:nvCxnSpPr>
        <p:spPr>
          <a:xfrm flipH="1">
            <a:off x="4481194" y="4467381"/>
            <a:ext cx="59906" cy="17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1DFFB7-62C1-926B-2515-65E92103330B}"/>
              </a:ext>
            </a:extLst>
          </p:cNvPr>
          <p:cNvCxnSpPr>
            <a:cxnSpLocks/>
            <a:stCxn id="31" idx="6"/>
            <a:endCxn id="26" idx="1"/>
          </p:cNvCxnSpPr>
          <p:nvPr/>
        </p:nvCxnSpPr>
        <p:spPr>
          <a:xfrm>
            <a:off x="4614885" y="4393563"/>
            <a:ext cx="355391" cy="29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8DED4B-5A5B-069F-17F9-5E19A0C41A1B}"/>
              </a:ext>
            </a:extLst>
          </p:cNvPr>
          <p:cNvCxnSpPr>
            <a:stCxn id="30" idx="6"/>
            <a:endCxn id="28" idx="7"/>
          </p:cNvCxnSpPr>
          <p:nvPr/>
        </p:nvCxnSpPr>
        <p:spPr>
          <a:xfrm>
            <a:off x="5207476" y="4393563"/>
            <a:ext cx="270812" cy="16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0A5343-8BCB-3B58-881B-FDFDE8B1D5D6}"/>
              </a:ext>
            </a:extLst>
          </p:cNvPr>
          <p:cNvCxnSpPr>
            <a:stCxn id="28" idx="6"/>
            <a:endCxn id="25" idx="2"/>
          </p:cNvCxnSpPr>
          <p:nvPr/>
        </p:nvCxnSpPr>
        <p:spPr>
          <a:xfrm>
            <a:off x="5499899" y="4614119"/>
            <a:ext cx="579045" cy="20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8" name="Straight Connector 2307">
            <a:extLst>
              <a:ext uri="{FF2B5EF4-FFF2-40B4-BE49-F238E27FC236}">
                <a16:creationId xmlns:a16="http://schemas.microsoft.com/office/drawing/2014/main" id="{D78051ED-807B-9007-9402-A3C5666A8B95}"/>
              </a:ext>
            </a:extLst>
          </p:cNvPr>
          <p:cNvCxnSpPr/>
          <p:nvPr/>
        </p:nvCxnSpPr>
        <p:spPr>
          <a:xfrm>
            <a:off x="4407409" y="3686912"/>
            <a:ext cx="1488288" cy="1095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10" name="Straight Arrow Connector 2309">
            <a:extLst>
              <a:ext uri="{FF2B5EF4-FFF2-40B4-BE49-F238E27FC236}">
                <a16:creationId xmlns:a16="http://schemas.microsoft.com/office/drawing/2014/main" id="{B8DE9488-1425-D216-BD2D-EAADFB4C684D}"/>
              </a:ext>
            </a:extLst>
          </p:cNvPr>
          <p:cNvCxnSpPr/>
          <p:nvPr/>
        </p:nvCxnSpPr>
        <p:spPr>
          <a:xfrm>
            <a:off x="6050117" y="3784680"/>
            <a:ext cx="996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1" name="Flowchart: Connector 2310">
            <a:extLst>
              <a:ext uri="{FF2B5EF4-FFF2-40B4-BE49-F238E27FC236}">
                <a16:creationId xmlns:a16="http://schemas.microsoft.com/office/drawing/2014/main" id="{671BAF86-1E8B-707F-E397-D7427132AE55}"/>
              </a:ext>
            </a:extLst>
          </p:cNvPr>
          <p:cNvSpPr/>
          <p:nvPr/>
        </p:nvSpPr>
        <p:spPr>
          <a:xfrm>
            <a:off x="7655161" y="2907150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2" name="Flowchart: Connector 2311">
            <a:extLst>
              <a:ext uri="{FF2B5EF4-FFF2-40B4-BE49-F238E27FC236}">
                <a16:creationId xmlns:a16="http://schemas.microsoft.com/office/drawing/2014/main" id="{B24A66DB-AF19-BEA3-D572-DE0742C81974}"/>
              </a:ext>
            </a:extLst>
          </p:cNvPr>
          <p:cNvSpPr/>
          <p:nvPr/>
        </p:nvSpPr>
        <p:spPr>
          <a:xfrm>
            <a:off x="8136511" y="2907150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3" name="Flowchart: Connector 2312">
            <a:extLst>
              <a:ext uri="{FF2B5EF4-FFF2-40B4-BE49-F238E27FC236}">
                <a16:creationId xmlns:a16="http://schemas.microsoft.com/office/drawing/2014/main" id="{3CFCFAD9-6464-9F2C-73BD-63ADF18068D7}"/>
              </a:ext>
            </a:extLst>
          </p:cNvPr>
          <p:cNvSpPr/>
          <p:nvPr/>
        </p:nvSpPr>
        <p:spPr>
          <a:xfrm>
            <a:off x="7729067" y="3303833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4" name="Flowchart: Connector 2313">
            <a:extLst>
              <a:ext uri="{FF2B5EF4-FFF2-40B4-BE49-F238E27FC236}">
                <a16:creationId xmlns:a16="http://schemas.microsoft.com/office/drawing/2014/main" id="{582390B7-D948-251C-CFDD-98B8F675D8CA}"/>
              </a:ext>
            </a:extLst>
          </p:cNvPr>
          <p:cNvSpPr/>
          <p:nvPr/>
        </p:nvSpPr>
        <p:spPr>
          <a:xfrm>
            <a:off x="9001487" y="4578911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5" name="Flowchart: Connector 2314">
            <a:extLst>
              <a:ext uri="{FF2B5EF4-FFF2-40B4-BE49-F238E27FC236}">
                <a16:creationId xmlns:a16="http://schemas.microsoft.com/office/drawing/2014/main" id="{73CDBF8D-88CD-05C5-7981-D81659373B59}"/>
              </a:ext>
            </a:extLst>
          </p:cNvPr>
          <p:cNvSpPr/>
          <p:nvPr/>
        </p:nvSpPr>
        <p:spPr>
          <a:xfrm>
            <a:off x="8062726" y="4582686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6" name="Flowchart: Connector 2315">
            <a:extLst>
              <a:ext uri="{FF2B5EF4-FFF2-40B4-BE49-F238E27FC236}">
                <a16:creationId xmlns:a16="http://schemas.microsoft.com/office/drawing/2014/main" id="{C062B185-9479-2D11-4E51-F4262E3295DB}"/>
              </a:ext>
            </a:extLst>
          </p:cNvPr>
          <p:cNvSpPr/>
          <p:nvPr/>
        </p:nvSpPr>
        <p:spPr>
          <a:xfrm>
            <a:off x="7521470" y="4561653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7" name="Flowchart: Connector 2316">
            <a:extLst>
              <a:ext uri="{FF2B5EF4-FFF2-40B4-BE49-F238E27FC236}">
                <a16:creationId xmlns:a16="http://schemas.microsoft.com/office/drawing/2014/main" id="{B6D0DB71-B16C-D87C-98DA-C642D6055FEF}"/>
              </a:ext>
            </a:extLst>
          </p:cNvPr>
          <p:cNvSpPr/>
          <p:nvPr/>
        </p:nvSpPr>
        <p:spPr>
          <a:xfrm>
            <a:off x="8466390" y="4460405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9" name="Flowchart: Connector 2318">
            <a:extLst>
              <a:ext uri="{FF2B5EF4-FFF2-40B4-BE49-F238E27FC236}">
                <a16:creationId xmlns:a16="http://schemas.microsoft.com/office/drawing/2014/main" id="{07ABDD6F-E0F4-BE6B-41C9-4C17EFD70DAD}"/>
              </a:ext>
            </a:extLst>
          </p:cNvPr>
          <p:cNvSpPr/>
          <p:nvPr/>
        </p:nvSpPr>
        <p:spPr>
          <a:xfrm>
            <a:off x="8085285" y="3518169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0" name="Flowchart: Connector 2319">
            <a:extLst>
              <a:ext uri="{FF2B5EF4-FFF2-40B4-BE49-F238E27FC236}">
                <a16:creationId xmlns:a16="http://schemas.microsoft.com/office/drawing/2014/main" id="{83D2888B-C2AE-5670-EA04-3F6795DADA24}"/>
              </a:ext>
            </a:extLst>
          </p:cNvPr>
          <p:cNvSpPr/>
          <p:nvPr/>
        </p:nvSpPr>
        <p:spPr>
          <a:xfrm>
            <a:off x="8173967" y="4239849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1" name="Flowchart: Connector 2320">
            <a:extLst>
              <a:ext uri="{FF2B5EF4-FFF2-40B4-BE49-F238E27FC236}">
                <a16:creationId xmlns:a16="http://schemas.microsoft.com/office/drawing/2014/main" id="{7689E7C1-8D7B-61F9-D049-5858CAA5C56A}"/>
              </a:ext>
            </a:extLst>
          </p:cNvPr>
          <p:cNvSpPr/>
          <p:nvPr/>
        </p:nvSpPr>
        <p:spPr>
          <a:xfrm>
            <a:off x="7581376" y="4239849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2" name="Flowchart: Connector 2321">
            <a:extLst>
              <a:ext uri="{FF2B5EF4-FFF2-40B4-BE49-F238E27FC236}">
                <a16:creationId xmlns:a16="http://schemas.microsoft.com/office/drawing/2014/main" id="{17505850-5572-DD2F-CFC8-5D4F4D3B5182}"/>
              </a:ext>
            </a:extLst>
          </p:cNvPr>
          <p:cNvSpPr/>
          <p:nvPr/>
        </p:nvSpPr>
        <p:spPr>
          <a:xfrm>
            <a:off x="8231576" y="3799039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3" name="Flowchart: Connector 2322">
            <a:extLst>
              <a:ext uri="{FF2B5EF4-FFF2-40B4-BE49-F238E27FC236}">
                <a16:creationId xmlns:a16="http://schemas.microsoft.com/office/drawing/2014/main" id="{3E54A053-C210-9CEA-82E4-887329BD4E8B}"/>
              </a:ext>
            </a:extLst>
          </p:cNvPr>
          <p:cNvSpPr/>
          <p:nvPr/>
        </p:nvSpPr>
        <p:spPr>
          <a:xfrm>
            <a:off x="7856909" y="3979587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4" name="Flowchart: Connector 2323">
            <a:extLst>
              <a:ext uri="{FF2B5EF4-FFF2-40B4-BE49-F238E27FC236}">
                <a16:creationId xmlns:a16="http://schemas.microsoft.com/office/drawing/2014/main" id="{19A0729B-0907-88C2-E52B-2D40019472CD}"/>
              </a:ext>
            </a:extLst>
          </p:cNvPr>
          <p:cNvSpPr/>
          <p:nvPr/>
        </p:nvSpPr>
        <p:spPr>
          <a:xfrm>
            <a:off x="8441885" y="3143554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325" name="Straight Arrow Connector 2324">
            <a:extLst>
              <a:ext uri="{FF2B5EF4-FFF2-40B4-BE49-F238E27FC236}">
                <a16:creationId xmlns:a16="http://schemas.microsoft.com/office/drawing/2014/main" id="{F8313420-1731-F4CD-50DB-8527B6CDFB1C}"/>
              </a:ext>
            </a:extLst>
          </p:cNvPr>
          <p:cNvCxnSpPr>
            <a:cxnSpLocks/>
            <a:stCxn id="2311" idx="4"/>
            <a:endCxn id="2313" idx="0"/>
          </p:cNvCxnSpPr>
          <p:nvPr/>
        </p:nvCxnSpPr>
        <p:spPr>
          <a:xfrm>
            <a:off x="7720843" y="3032423"/>
            <a:ext cx="73906" cy="27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6" name="Straight Arrow Connector 2325">
            <a:extLst>
              <a:ext uri="{FF2B5EF4-FFF2-40B4-BE49-F238E27FC236}">
                <a16:creationId xmlns:a16="http://schemas.microsoft.com/office/drawing/2014/main" id="{5704284D-A17D-56F2-1686-EBC5E4496E32}"/>
              </a:ext>
            </a:extLst>
          </p:cNvPr>
          <p:cNvCxnSpPr>
            <a:cxnSpLocks/>
            <a:stCxn id="2311" idx="6"/>
            <a:endCxn id="2312" idx="2"/>
          </p:cNvCxnSpPr>
          <p:nvPr/>
        </p:nvCxnSpPr>
        <p:spPr>
          <a:xfrm>
            <a:off x="7786524" y="2969787"/>
            <a:ext cx="349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8" name="Straight Arrow Connector 2327">
            <a:extLst>
              <a:ext uri="{FF2B5EF4-FFF2-40B4-BE49-F238E27FC236}">
                <a16:creationId xmlns:a16="http://schemas.microsoft.com/office/drawing/2014/main" id="{1FD8D8AD-8008-646C-879F-E1700665E9F5}"/>
              </a:ext>
            </a:extLst>
          </p:cNvPr>
          <p:cNvCxnSpPr>
            <a:cxnSpLocks/>
            <a:stCxn id="2312" idx="4"/>
            <a:endCxn id="2319" idx="7"/>
          </p:cNvCxnSpPr>
          <p:nvPr/>
        </p:nvCxnSpPr>
        <p:spPr>
          <a:xfrm flipH="1">
            <a:off x="8197410" y="3032423"/>
            <a:ext cx="4783" cy="50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9" name="Straight Arrow Connector 2328">
            <a:extLst>
              <a:ext uri="{FF2B5EF4-FFF2-40B4-BE49-F238E27FC236}">
                <a16:creationId xmlns:a16="http://schemas.microsoft.com/office/drawing/2014/main" id="{D6637469-8E8D-5F73-56ED-22992DEC5321}"/>
              </a:ext>
            </a:extLst>
          </p:cNvPr>
          <p:cNvCxnSpPr>
            <a:stCxn id="2319" idx="5"/>
            <a:endCxn id="2322" idx="7"/>
          </p:cNvCxnSpPr>
          <p:nvPr/>
        </p:nvCxnSpPr>
        <p:spPr>
          <a:xfrm>
            <a:off x="8197410" y="3625096"/>
            <a:ext cx="146291" cy="19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0" name="Straight Arrow Connector 2329">
            <a:extLst>
              <a:ext uri="{FF2B5EF4-FFF2-40B4-BE49-F238E27FC236}">
                <a16:creationId xmlns:a16="http://schemas.microsoft.com/office/drawing/2014/main" id="{B606653B-7C5A-C39D-2F51-E1A76844DDDD}"/>
              </a:ext>
            </a:extLst>
          </p:cNvPr>
          <p:cNvCxnSpPr>
            <a:stCxn id="2319" idx="6"/>
            <a:endCxn id="2324" idx="3"/>
          </p:cNvCxnSpPr>
          <p:nvPr/>
        </p:nvCxnSpPr>
        <p:spPr>
          <a:xfrm flipV="1">
            <a:off x="8216648" y="3250481"/>
            <a:ext cx="244475" cy="3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1" name="Straight Arrow Connector 2330">
            <a:extLst>
              <a:ext uri="{FF2B5EF4-FFF2-40B4-BE49-F238E27FC236}">
                <a16:creationId xmlns:a16="http://schemas.microsoft.com/office/drawing/2014/main" id="{74B45F7F-49A6-6196-F852-16DF11DB7747}"/>
              </a:ext>
            </a:extLst>
          </p:cNvPr>
          <p:cNvCxnSpPr>
            <a:stCxn id="2323" idx="3"/>
            <a:endCxn id="2321" idx="7"/>
          </p:cNvCxnSpPr>
          <p:nvPr/>
        </p:nvCxnSpPr>
        <p:spPr>
          <a:xfrm flipH="1">
            <a:off x="7693501" y="4086514"/>
            <a:ext cx="182646" cy="17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2" name="Straight Arrow Connector 2331">
            <a:extLst>
              <a:ext uri="{FF2B5EF4-FFF2-40B4-BE49-F238E27FC236}">
                <a16:creationId xmlns:a16="http://schemas.microsoft.com/office/drawing/2014/main" id="{4AEA1373-32B8-A436-18FC-40C258607F64}"/>
              </a:ext>
            </a:extLst>
          </p:cNvPr>
          <p:cNvCxnSpPr>
            <a:stCxn id="2323" idx="5"/>
            <a:endCxn id="2320" idx="2"/>
          </p:cNvCxnSpPr>
          <p:nvPr/>
        </p:nvCxnSpPr>
        <p:spPr>
          <a:xfrm>
            <a:off x="7969034" y="4086514"/>
            <a:ext cx="204933" cy="2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3" name="Straight Arrow Connector 2332">
            <a:extLst>
              <a:ext uri="{FF2B5EF4-FFF2-40B4-BE49-F238E27FC236}">
                <a16:creationId xmlns:a16="http://schemas.microsoft.com/office/drawing/2014/main" id="{557BD71E-5647-659F-9A6B-677C02539408}"/>
              </a:ext>
            </a:extLst>
          </p:cNvPr>
          <p:cNvCxnSpPr>
            <a:stCxn id="2321" idx="4"/>
            <a:endCxn id="2316" idx="0"/>
          </p:cNvCxnSpPr>
          <p:nvPr/>
        </p:nvCxnSpPr>
        <p:spPr>
          <a:xfrm flipH="1">
            <a:off x="7587152" y="4365122"/>
            <a:ext cx="59906" cy="1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4" name="Straight Arrow Connector 2333">
            <a:extLst>
              <a:ext uri="{FF2B5EF4-FFF2-40B4-BE49-F238E27FC236}">
                <a16:creationId xmlns:a16="http://schemas.microsoft.com/office/drawing/2014/main" id="{84D9A29F-A1BA-9130-9088-FA9788EE6477}"/>
              </a:ext>
            </a:extLst>
          </p:cNvPr>
          <p:cNvCxnSpPr>
            <a:stCxn id="2321" idx="6"/>
            <a:endCxn id="2315" idx="1"/>
          </p:cNvCxnSpPr>
          <p:nvPr/>
        </p:nvCxnSpPr>
        <p:spPr>
          <a:xfrm>
            <a:off x="7712739" y="4302486"/>
            <a:ext cx="369225" cy="29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5" name="Straight Arrow Connector 2334">
            <a:extLst>
              <a:ext uri="{FF2B5EF4-FFF2-40B4-BE49-F238E27FC236}">
                <a16:creationId xmlns:a16="http://schemas.microsoft.com/office/drawing/2014/main" id="{B1B1715D-3D09-DF70-6260-CB81A793923F}"/>
              </a:ext>
            </a:extLst>
          </p:cNvPr>
          <p:cNvCxnSpPr>
            <a:stCxn id="2320" idx="6"/>
            <a:endCxn id="2317" idx="7"/>
          </p:cNvCxnSpPr>
          <p:nvPr/>
        </p:nvCxnSpPr>
        <p:spPr>
          <a:xfrm>
            <a:off x="8305330" y="4302486"/>
            <a:ext cx="273185" cy="176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9" name="Oval 2338">
            <a:extLst>
              <a:ext uri="{FF2B5EF4-FFF2-40B4-BE49-F238E27FC236}">
                <a16:creationId xmlns:a16="http://schemas.microsoft.com/office/drawing/2014/main" id="{136930EE-0E86-59D1-4D65-3BA2631753C6}"/>
              </a:ext>
            </a:extLst>
          </p:cNvPr>
          <p:cNvSpPr/>
          <p:nvPr/>
        </p:nvSpPr>
        <p:spPr>
          <a:xfrm>
            <a:off x="7385320" y="3964497"/>
            <a:ext cx="1303170" cy="93396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40" name="Oval 2339">
            <a:extLst>
              <a:ext uri="{FF2B5EF4-FFF2-40B4-BE49-F238E27FC236}">
                <a16:creationId xmlns:a16="http://schemas.microsoft.com/office/drawing/2014/main" id="{402FA22E-B42D-8F97-FF78-F0F93BBEEFED}"/>
              </a:ext>
            </a:extLst>
          </p:cNvPr>
          <p:cNvSpPr/>
          <p:nvPr/>
        </p:nvSpPr>
        <p:spPr>
          <a:xfrm>
            <a:off x="7336687" y="2816762"/>
            <a:ext cx="1488288" cy="112566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6CCB0ED-F36B-AF59-9FA8-C2319C8C4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493" y="2312924"/>
            <a:ext cx="4696480" cy="857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1537AB-3F03-AB29-278C-10A1353E8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456" y="2346723"/>
            <a:ext cx="4696480" cy="85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ubtitle 4">
                <a:extLst>
                  <a:ext uri="{FF2B5EF4-FFF2-40B4-BE49-F238E27FC236}">
                    <a16:creationId xmlns:a16="http://schemas.microsoft.com/office/drawing/2014/main" id="{264CB2A6-8758-31E4-6A1A-BF716AE63A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1" y="568385"/>
                <a:ext cx="4266670" cy="4386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9pPr>
              </a:lstStyle>
              <a:p>
                <a:pPr marL="139700" indent="0">
                  <a:lnSpc>
                    <a:spcPct val="150000"/>
                  </a:lnSpc>
                </a:pPr>
                <a:r>
                  <a:rPr lang="en-US" sz="1200" b="1" u="sng" dirty="0"/>
                  <a:t>Graph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Clusters are highlighted, noise points are outside.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Edges show relationships between nodes.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Euclidian distance :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sz="1200" b="1" dirty="0"/>
              </a:p>
              <a:p>
                <a:endParaRPr 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dirty="0"/>
                  <a:t>Core distance 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𝒄𝒐𝒓𝒆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ₖ</m:t>
                      </m:r>
                      <m:d>
                        <m:d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ᵢ</m:t>
                          </m:r>
                        </m:e>
                      </m:d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ₖ ₜₕ 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ⁿ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ᵉʳᵉˢᵗ </m:t>
                          </m:r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ⁿ</m:t>
                          </m:r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ᵉ</m:t>
                          </m:r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ⁱ</m:t>
                          </m:r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ᵍʰᵇᵒʳ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  <a:p>
                <a:endParaRPr 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Manrop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Mutual Reachability Distance :</a:t>
                </a:r>
                <a:endParaRPr lang="en-US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𝒎𝒓𝒆𝒂𝒄𝒉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ₖ(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ᵢ,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ⱼ) =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𝒄𝒐𝒓𝒆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ₖ(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ᵢ),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𝒄𝒐𝒓𝒆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ₖ(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ⱼ),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ᵢ,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ⱼ))</m:t>
                      </m:r>
                    </m:oMath>
                  </m:oMathPara>
                </a14:m>
                <a:endParaRPr lang="en-US" sz="1200" b="1" dirty="0"/>
              </a:p>
              <a:p>
                <a:endParaRPr lang="he-IL" sz="1200" b="1" dirty="0"/>
              </a:p>
              <a:p>
                <a:r>
                  <a:rPr lang="en-US" sz="1400" dirty="0"/>
                  <a:t>Stability :</a:t>
                </a:r>
                <a:endParaRPr lang="en-US" dirty="0">
                  <a:latin typeface="Manrop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200" b="1" i="0" dirty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l-GR" sz="1200" b="1" i="0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l-GR" sz="12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mreach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ₖ(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ₜ, 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ⱼ)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HDBSCAN identifies clusters and filters noise</a:t>
                </a:r>
              </a:p>
              <a:p>
                <a:r>
                  <a:rPr lang="en-US" sz="1200" dirty="0"/>
                  <a:t>effectively.</a:t>
                </a:r>
                <a:endParaRPr lang="he-IL" sz="1200" dirty="0"/>
              </a:p>
            </p:txBody>
          </p:sp>
        </mc:Choice>
        <mc:Fallback xmlns="">
          <p:sp>
            <p:nvSpPr>
              <p:cNvPr id="39" name="Subtitle 4">
                <a:extLst>
                  <a:ext uri="{FF2B5EF4-FFF2-40B4-BE49-F238E27FC236}">
                    <a16:creationId xmlns:a16="http://schemas.microsoft.com/office/drawing/2014/main" id="{264CB2A6-8758-31E4-6A1A-BF716AE63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1" y="568385"/>
                <a:ext cx="4266670" cy="4386467"/>
              </a:xfrm>
              <a:prstGeom prst="rect">
                <a:avLst/>
              </a:prstGeom>
              <a:blipFill>
                <a:blip r:embed="rId6"/>
                <a:stretch>
                  <a:fillRect l="-286" b="-15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54B216-8154-0542-090E-958A69DC6A45}"/>
              </a:ext>
            </a:extLst>
          </p:cNvPr>
          <p:cNvCxnSpPr>
            <a:cxnSpLocks/>
          </p:cNvCxnSpPr>
          <p:nvPr/>
        </p:nvCxnSpPr>
        <p:spPr>
          <a:xfrm flipV="1">
            <a:off x="5850421" y="2429011"/>
            <a:ext cx="540951" cy="165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AD350D8E-7651-4DFC-9BDA-5F51BB299857}"/>
              </a:ext>
            </a:extLst>
          </p:cNvPr>
          <p:cNvSpPr/>
          <p:nvPr/>
        </p:nvSpPr>
        <p:spPr>
          <a:xfrm>
            <a:off x="6413811" y="2315772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3D01585A-D16D-D0A3-2710-A67FB1B8221A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4014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F7F6E95E-1CD8-3E53-54DB-E3B406B11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0D7B9-449F-155A-6D9D-D0EF523E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19D3268-76C9-541C-52C1-73F8318215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3149F0D8-84E3-91AF-8EA0-DFCC366B3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8" y="68271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latin typeface="+mj-lt"/>
              </a:rPr>
              <a:t>Workflow</a:t>
            </a:r>
            <a:r>
              <a:rPr lang="en-US" sz="1600" b="1" dirty="0">
                <a:latin typeface="+mj-lt"/>
              </a:rPr>
              <a:t> </a:t>
            </a:r>
            <a:br>
              <a:rPr lang="en-US" sz="1600" b="1" dirty="0">
                <a:latin typeface="+mj-lt"/>
              </a:rPr>
            </a:br>
            <a:endParaRPr lang="en-US" sz="16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C388F35F-9588-AA89-8B11-7ED677C2B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256" y="1138640"/>
            <a:ext cx="4987112" cy="3547671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Objective</a:t>
            </a:r>
            <a:r>
              <a:rPr lang="en-US" sz="1600" dirty="0"/>
              <a:t>: Understand how clusters change over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Key Changes Identified: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Mergers: Two or more clusters combine.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Splits: A single cluster divides into smaller ones.</a:t>
            </a:r>
          </a:p>
          <a:p>
            <a:pPr marL="742950" lvl="1" indent="-2857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New Clusters: Previously unseen clusters emerge.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Process</a:t>
            </a:r>
            <a:r>
              <a:rPr lang="en-US" sz="1600" dirty="0"/>
              <a:t>: Compare cluster structures using the Hungarian Method.</a:t>
            </a:r>
          </a:p>
        </p:txBody>
      </p:sp>
      <p:sp>
        <p:nvSpPr>
          <p:cNvPr id="10" name="Google Shape;1844;p39">
            <a:extLst>
              <a:ext uri="{FF2B5EF4-FFF2-40B4-BE49-F238E27FC236}">
                <a16:creationId xmlns:a16="http://schemas.microsoft.com/office/drawing/2014/main" id="{620E5129-ADCA-92D2-8F22-B05907BCA572}"/>
              </a:ext>
            </a:extLst>
          </p:cNvPr>
          <p:cNvSpPr txBox="1">
            <a:spLocks/>
          </p:cNvSpPr>
          <p:nvPr/>
        </p:nvSpPr>
        <p:spPr>
          <a:xfrm>
            <a:off x="231064" y="546286"/>
            <a:ext cx="4426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Tracking Cluster Evolution</a:t>
            </a:r>
            <a:endParaRPr lang="he-IL" sz="2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404A9-EE02-D1CC-4CAB-8B8FD88EA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86" y="747936"/>
            <a:ext cx="1773147" cy="1829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5F551-4858-7C15-608E-DC58CD96A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187" y="2857095"/>
            <a:ext cx="1809598" cy="18292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234208-0F0A-3AF4-F2BE-A9F7E3D797E7}"/>
              </a:ext>
            </a:extLst>
          </p:cNvPr>
          <p:cNvCxnSpPr>
            <a:cxnSpLocks/>
          </p:cNvCxnSpPr>
          <p:nvPr/>
        </p:nvCxnSpPr>
        <p:spPr>
          <a:xfrm>
            <a:off x="6564772" y="2085109"/>
            <a:ext cx="0" cy="186918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BCF0683-EB01-2A38-FC8B-6ABD592961D0}"/>
              </a:ext>
            </a:extLst>
          </p:cNvPr>
          <p:cNvSpPr/>
          <p:nvPr/>
        </p:nvSpPr>
        <p:spPr>
          <a:xfrm>
            <a:off x="5598904" y="2178576"/>
            <a:ext cx="677282" cy="470263"/>
          </a:xfrm>
          <a:prstGeom prst="wedgeRectCallout">
            <a:avLst>
              <a:gd name="adj1" fmla="val 90104"/>
              <a:gd name="adj2" fmla="val 82913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Splits cluster</a:t>
            </a:r>
            <a:endParaRPr lang="he-IL" sz="1200" dirty="0">
              <a:solidFill>
                <a:schemeClr val="accent1"/>
              </a:solidFill>
            </a:endParaRPr>
          </a:p>
        </p:txBody>
      </p:sp>
      <p:sp>
        <p:nvSpPr>
          <p:cNvPr id="17" name="Google Shape;1844;p39">
            <a:extLst>
              <a:ext uri="{FF2B5EF4-FFF2-40B4-BE49-F238E27FC236}">
                <a16:creationId xmlns:a16="http://schemas.microsoft.com/office/drawing/2014/main" id="{3099D178-781A-F19B-8646-A23347C3957D}"/>
              </a:ext>
            </a:extLst>
          </p:cNvPr>
          <p:cNvSpPr txBox="1">
            <a:spLocks/>
          </p:cNvSpPr>
          <p:nvPr/>
        </p:nvSpPr>
        <p:spPr>
          <a:xfrm>
            <a:off x="8085785" y="1563258"/>
            <a:ext cx="839432" cy="36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r>
              <a:rPr lang="en-US" sz="1400" b="1" u="sng" dirty="0"/>
              <a:t>Time-1</a:t>
            </a:r>
            <a:endParaRPr lang="he-IL" sz="1400" b="1" u="sng" dirty="0"/>
          </a:p>
        </p:txBody>
      </p:sp>
      <p:sp>
        <p:nvSpPr>
          <p:cNvPr id="18" name="Google Shape;1844;p39">
            <a:extLst>
              <a:ext uri="{FF2B5EF4-FFF2-40B4-BE49-F238E27FC236}">
                <a16:creationId xmlns:a16="http://schemas.microsoft.com/office/drawing/2014/main" id="{1DE7DA44-FC9A-3B50-A7E7-9AAB8F7C2793}"/>
              </a:ext>
            </a:extLst>
          </p:cNvPr>
          <p:cNvSpPr txBox="1">
            <a:spLocks/>
          </p:cNvSpPr>
          <p:nvPr/>
        </p:nvSpPr>
        <p:spPr>
          <a:xfrm>
            <a:off x="8085785" y="3495967"/>
            <a:ext cx="839432" cy="36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r>
              <a:rPr lang="en-US" sz="1400" b="1" u="sng" dirty="0"/>
              <a:t>Time-2</a:t>
            </a:r>
            <a:endParaRPr lang="he-IL" sz="1400" b="1" u="sng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FCA6B5E-FC1B-9980-56B0-A4F33F526D85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0017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603DFC32-0B65-8ACA-46B1-14154A92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FDEAD-02F7-1ABC-4B3B-606099DF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B0295C0-E2F2-02AD-1568-CE10E745052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4C12598-6104-9AC3-D4F9-79612E08E8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955" y="72325"/>
            <a:ext cx="411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Hungarian Method</a:t>
            </a:r>
            <a:r>
              <a:rPr lang="en-US" sz="3200" b="1" dirty="0">
                <a:latin typeface="+mj-lt"/>
              </a:rPr>
              <a:t> 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46A7AA8F-23F5-E28A-443D-A98078D2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955" y="658485"/>
            <a:ext cx="4987112" cy="35476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dirty="0"/>
              <a:t>Input</a:t>
            </a:r>
            <a:r>
              <a:rPr lang="en-US" sz="1600" dirty="0"/>
              <a:t>: Clusters from two consecutive time points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(t and t+1) identified using HDBSCAN.</a:t>
            </a:r>
          </a:p>
          <a:p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/>
              <a:t>Process</a:t>
            </a:r>
            <a:r>
              <a:rPr lang="en-US" sz="1600" dirty="0"/>
              <a:t>:</a:t>
            </a:r>
            <a:endParaRPr lang="en-U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 a cost matrix to represent the similarity between clusters.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Use the Hungarian Method to find the best matches between clusters, minimizing mismatches.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Output</a:t>
            </a:r>
            <a:r>
              <a:rPr lang="en-US" sz="1600" dirty="0"/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 dirty="0"/>
              <a:t>Optimal matches between clusters.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932AB29-0A60-C665-D2F7-37F049B71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909" y="1630581"/>
            <a:ext cx="2934109" cy="2715004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4EE0D08-C3A7-DAF5-1C5C-AEBF8B2D2EA4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5499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D3204A86-7716-5D82-0A07-9841E4A6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FB49A-551C-33D9-E023-05E6D5B57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AF1FCF3-9181-F4A6-E943-C08E0DC765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D008E157-814F-8A90-5B34-2C49F3420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74" y="33636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latin typeface="+mj-lt"/>
              </a:rPr>
              <a:t>Workflow</a:t>
            </a:r>
            <a:r>
              <a:rPr lang="en-US" sz="1600" b="1" dirty="0">
                <a:latin typeface="+mj-lt"/>
              </a:rPr>
              <a:t> </a:t>
            </a:r>
            <a:br>
              <a:rPr lang="en-US" sz="1600" b="1" dirty="0">
                <a:latin typeface="+mj-lt"/>
              </a:rPr>
            </a:br>
            <a:endParaRPr lang="en-US" sz="16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235C677-ADEB-8476-4FCC-BC3DC01E6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256" y="1138640"/>
            <a:ext cx="4987112" cy="3547671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Objective</a:t>
            </a:r>
            <a:r>
              <a:rPr lang="en-US" sz="1600" dirty="0"/>
              <a:t>: Visualize structural changes in clusters over time.</a:t>
            </a:r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Diagram Features:</a:t>
            </a:r>
          </a:p>
          <a:p>
            <a:pPr marL="742950" lvl="1" indent="-2857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Blocks: Represent clusters at specific time points.</a:t>
            </a:r>
          </a:p>
          <a:p>
            <a:pPr marL="742950" lvl="1" indent="-2857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Streams: Show transitions such as splits, merges, or stability.</a:t>
            </a:r>
          </a:p>
          <a:p>
            <a:pPr marL="742950" lvl="1" indent="-2857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Colors: Differentiate clusters visually.</a:t>
            </a:r>
            <a:endParaRPr lang="he-IL" sz="1600" dirty="0"/>
          </a:p>
        </p:txBody>
      </p:sp>
      <p:sp>
        <p:nvSpPr>
          <p:cNvPr id="10" name="Google Shape;1844;p39">
            <a:extLst>
              <a:ext uri="{FF2B5EF4-FFF2-40B4-BE49-F238E27FC236}">
                <a16:creationId xmlns:a16="http://schemas.microsoft.com/office/drawing/2014/main" id="{35265E3C-E57A-E857-4F85-D8ECEBB500D4}"/>
              </a:ext>
            </a:extLst>
          </p:cNvPr>
          <p:cNvSpPr txBox="1">
            <a:spLocks/>
          </p:cNvSpPr>
          <p:nvPr/>
        </p:nvSpPr>
        <p:spPr>
          <a:xfrm>
            <a:off x="217210" y="518578"/>
            <a:ext cx="4999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Alluvial Diagram Visualization</a:t>
            </a:r>
            <a:endParaRPr lang="he-IL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he-IL" sz="2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8F59E-3528-43AD-43C3-DCB7FCB5B9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50"/>
          <a:stretch/>
        </p:blipFill>
        <p:spPr>
          <a:xfrm>
            <a:off x="5459770" y="258350"/>
            <a:ext cx="3613248" cy="4626799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654C8E2-9C37-1551-216F-33AA436676BB}"/>
              </a:ext>
            </a:extLst>
          </p:cNvPr>
          <p:cNvSpPr/>
          <p:nvPr/>
        </p:nvSpPr>
        <p:spPr>
          <a:xfrm>
            <a:off x="8641940" y="4780560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0891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753CDF18-5CA5-116E-A74E-518328763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D5CD8D-393F-624E-E440-76D874F2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0B55044-948A-C3BF-9CC7-1B2F25FCD1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F3AC4D9D-9D9F-CEFD-2823-1DC077C3D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028" y="340806"/>
            <a:ext cx="60188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Alluvial Diagram Visualization</a:t>
            </a:r>
            <a:br>
              <a:rPr lang="he-IL" sz="2800" b="1" dirty="0">
                <a:latin typeface="+mj-lt"/>
              </a:rPr>
            </a:br>
            <a:r>
              <a:rPr lang="en-US" sz="1600" b="1" dirty="0">
                <a:latin typeface="+mj-lt"/>
              </a:rPr>
              <a:t> </a:t>
            </a:r>
            <a:br>
              <a:rPr lang="en-US" sz="1600" b="1" dirty="0">
                <a:latin typeface="+mj-lt"/>
              </a:rPr>
            </a:b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85D1D-18BA-DF4D-37E6-16BE16E9F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06" y="1169116"/>
            <a:ext cx="8579987" cy="3405544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760ED5A-DBBF-A8E3-63E6-D44F86F9D6A0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41820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804F3CF2-A956-3D6D-03DD-498C76495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3056-EA53-A1E6-5928-6CF13AA4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03" y="336203"/>
            <a:ext cx="4010585" cy="42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31A3F-BCCB-993F-6788-B215D01A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377BC996-F517-3B44-7DAE-05F74F3EB0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29612"/>
          <a:stretch/>
        </p:blipFill>
        <p:spPr>
          <a:xfrm rot="-9392690">
            <a:off x="-162068" y="3990912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A4E952DE-9CF5-6115-A83B-48077C26E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4" y="192188"/>
            <a:ext cx="60188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Insights and Applications</a:t>
            </a:r>
            <a:endParaRPr lang="he-IL" sz="3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34129A4-BF6A-0C75-ED5A-F26E90CA0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750" y="1137771"/>
            <a:ext cx="7381294" cy="3765660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6BBE83B-D458-65AC-114D-193270B32A8B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6083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3BF00988-AF32-C8AA-F597-686D9DDC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6FA6D4-C020-EC1E-1F6D-A2C005A5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4FEDA473-51EB-D00F-056C-22E5762224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0;p42">
            <a:extLst>
              <a:ext uri="{FF2B5EF4-FFF2-40B4-BE49-F238E27FC236}">
                <a16:creationId xmlns:a16="http://schemas.microsoft.com/office/drawing/2014/main" id="{54D432EC-79FC-63CB-5412-6A20711AF594}"/>
              </a:ext>
            </a:extLst>
          </p:cNvPr>
          <p:cNvSpPr txBox="1">
            <a:spLocks/>
          </p:cNvSpPr>
          <p:nvPr/>
        </p:nvSpPr>
        <p:spPr>
          <a:xfrm>
            <a:off x="1702169" y="261397"/>
            <a:ext cx="4813663" cy="445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</a:rPr>
              <a:t>UML – Class diagram</a:t>
            </a:r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AD87527-48B0-ABDA-2439-53948B1CE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73" y="898678"/>
            <a:ext cx="5232559" cy="4011069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881A1BB-FB70-12BE-E473-524FE1A1F9B8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10665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43B73093-0D5A-5082-D3FF-5C00CBBC6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20CC28-D2CA-1558-55B8-C045FE55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170D0D48-2E9A-15D8-1020-3BB6380877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0;p42">
            <a:extLst>
              <a:ext uri="{FF2B5EF4-FFF2-40B4-BE49-F238E27FC236}">
                <a16:creationId xmlns:a16="http://schemas.microsoft.com/office/drawing/2014/main" id="{3AB39D23-138A-E0C9-12D7-E2EC04A57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37669"/>
            <a:ext cx="9144000" cy="445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cs typeface="Arial"/>
                <a:sym typeface="Arial"/>
              </a:rPr>
              <a:t>UML –</a:t>
            </a:r>
            <a:r>
              <a:rPr lang="en-US" sz="3200" b="1" dirty="0">
                <a:effectLst/>
                <a:ea typeface="Times New Roman" panose="02020603050405020304" pitchFamily="18" charset="0"/>
              </a:rPr>
              <a:t>Sequence</a:t>
            </a:r>
            <a:r>
              <a:rPr lang="en-US" sz="3200" b="1" dirty="0">
                <a:solidFill>
                  <a:schemeClr val="tx1"/>
                </a:solidFill>
                <a:cs typeface="Arial"/>
                <a:sym typeface="Arial"/>
              </a:rPr>
              <a:t>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EA0BC-4539-D757-FEB5-AF9FFF7DE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21" y="1344800"/>
            <a:ext cx="8503920" cy="3079732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20FE0DD-7E9D-7784-EEAB-D077E2B04685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5646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19D5E309-32C4-0995-2C5B-45FD62F17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DC05-28E4-9696-8E44-28A234AD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3CED14DF-F84A-51B4-E4A7-C51010F2C9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430687" y="4076427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0;p42">
            <a:extLst>
              <a:ext uri="{FF2B5EF4-FFF2-40B4-BE49-F238E27FC236}">
                <a16:creationId xmlns:a16="http://schemas.microsoft.com/office/drawing/2014/main" id="{ED2D3631-7ED5-95B6-8EDF-21DBC3B89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1631" y="342904"/>
            <a:ext cx="3608832" cy="445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b="1" dirty="0">
                <a:cs typeface="Arial"/>
              </a:rPr>
              <a:t>Testing 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795BD5-527F-F67E-40D0-7293A45F75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1" t="2881" r="172" b="1"/>
          <a:stretch/>
        </p:blipFill>
        <p:spPr>
          <a:xfrm>
            <a:off x="319347" y="1203369"/>
            <a:ext cx="8153400" cy="3283439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A5D3F2E5-92EE-2915-90DC-DAD19A4D80E7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9379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644B1DA5-D0C9-556A-D8AE-D4710430F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2C133-9A49-2B08-8881-936BFA08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82B12547-45ED-03FD-8AD2-45074C1832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0;p42">
            <a:extLst>
              <a:ext uri="{FF2B5EF4-FFF2-40B4-BE49-F238E27FC236}">
                <a16:creationId xmlns:a16="http://schemas.microsoft.com/office/drawing/2014/main" id="{4EF3D589-6B30-248C-BC36-B12E1EACC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285" y="472068"/>
            <a:ext cx="3608832" cy="445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b="1" dirty="0">
                <a:cs typeface="Arial"/>
              </a:rPr>
              <a:t>Testing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A587C-1816-17FF-6189-94A3F3FF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2" t="1157" r="897" b="17241"/>
          <a:stretch/>
        </p:blipFill>
        <p:spPr>
          <a:xfrm>
            <a:off x="561109" y="1394376"/>
            <a:ext cx="7766213" cy="2460239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54E3214-F099-E1C1-36FA-9F28DA104065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2912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7"/>
          <p:cNvSpPr txBox="1">
            <a:spLocks noGrp="1"/>
          </p:cNvSpPr>
          <p:nvPr>
            <p:ph type="title"/>
          </p:nvPr>
        </p:nvSpPr>
        <p:spPr>
          <a:xfrm>
            <a:off x="713175" y="4229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Table of contents</a:t>
            </a:r>
            <a:endParaRPr sz="3200" b="1" dirty="0"/>
          </a:p>
        </p:txBody>
      </p:sp>
      <p:sp>
        <p:nvSpPr>
          <p:cNvPr id="1816" name="Google Shape;1816;p37"/>
          <p:cNvSpPr txBox="1">
            <a:spLocks noGrp="1"/>
          </p:cNvSpPr>
          <p:nvPr>
            <p:ph type="title" idx="5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7" name="Google Shape;1817;p37"/>
          <p:cNvSpPr txBox="1">
            <a:spLocks noGrp="1"/>
          </p:cNvSpPr>
          <p:nvPr>
            <p:ph type="title" idx="6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18" name="Google Shape;1818;p37"/>
          <p:cNvSpPr txBox="1">
            <a:spLocks noGrp="1"/>
          </p:cNvSpPr>
          <p:nvPr>
            <p:ph type="title" idx="7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19" name="Google Shape;1819;p37"/>
          <p:cNvSpPr txBox="1">
            <a:spLocks noGrp="1"/>
          </p:cNvSpPr>
          <p:nvPr>
            <p:ph type="title" idx="8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2" name="Google Shape;1822;p37"/>
          <p:cNvSpPr txBox="1">
            <a:spLocks noGrp="1"/>
          </p:cNvSpPr>
          <p:nvPr>
            <p:ph type="title" idx="14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23" name="Google Shape;1823;p37"/>
          <p:cNvSpPr txBox="1">
            <a:spLocks noGrp="1"/>
          </p:cNvSpPr>
          <p:nvPr>
            <p:ph type="title" idx="15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24" name="Google Shape;1824;p37"/>
          <p:cNvSpPr txBox="1">
            <a:spLocks noGrp="1"/>
          </p:cNvSpPr>
          <p:nvPr>
            <p:ph type="subTitle" idx="16"/>
          </p:nvPr>
        </p:nvSpPr>
        <p:spPr>
          <a:xfrm>
            <a:off x="1145561" y="1940261"/>
            <a:ext cx="1370806" cy="690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>
                <a:solidFill>
                  <a:schemeClr val="tx1"/>
                </a:solidFill>
              </a:rPr>
              <a:t>Problem Definition</a:t>
            </a:r>
          </a:p>
        </p:txBody>
      </p:sp>
      <p:sp>
        <p:nvSpPr>
          <p:cNvPr id="1825" name="Google Shape;1825;p37"/>
          <p:cNvSpPr txBox="1">
            <a:spLocks noGrp="1"/>
          </p:cNvSpPr>
          <p:nvPr>
            <p:ph type="subTitle" idx="17"/>
          </p:nvPr>
        </p:nvSpPr>
        <p:spPr>
          <a:xfrm>
            <a:off x="1110121" y="3727014"/>
            <a:ext cx="1556550" cy="690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/>
              <a:t>Insights and Applications</a:t>
            </a:r>
          </a:p>
        </p:txBody>
      </p:sp>
      <p:sp>
        <p:nvSpPr>
          <p:cNvPr id="1826" name="Google Shape;1826;p37"/>
          <p:cNvSpPr txBox="1">
            <a:spLocks noGrp="1"/>
          </p:cNvSpPr>
          <p:nvPr>
            <p:ph type="subTitle" idx="18"/>
          </p:nvPr>
        </p:nvSpPr>
        <p:spPr>
          <a:xfrm>
            <a:off x="3412425" y="3733209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>
                <a:solidFill>
                  <a:schemeClr val="tx1"/>
                </a:solidFill>
              </a:rPr>
              <a:t>UML </a:t>
            </a:r>
          </a:p>
        </p:txBody>
      </p:sp>
      <p:sp>
        <p:nvSpPr>
          <p:cNvPr id="1827" name="Google Shape;1827;p37"/>
          <p:cNvSpPr txBox="1">
            <a:spLocks noGrp="1"/>
          </p:cNvSpPr>
          <p:nvPr>
            <p:ph type="subTitle" idx="19"/>
          </p:nvPr>
        </p:nvSpPr>
        <p:spPr>
          <a:xfrm>
            <a:off x="3863400" y="1946361"/>
            <a:ext cx="155655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/>
              <a:t>Project Aim</a:t>
            </a:r>
          </a:p>
        </p:txBody>
      </p:sp>
      <p:sp>
        <p:nvSpPr>
          <p:cNvPr id="1828" name="Google Shape;1828;p37"/>
          <p:cNvSpPr txBox="1">
            <a:spLocks noGrp="1"/>
          </p:cNvSpPr>
          <p:nvPr>
            <p:ph type="subTitle" idx="20"/>
          </p:nvPr>
        </p:nvSpPr>
        <p:spPr>
          <a:xfrm>
            <a:off x="6125275" y="3733209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>
                <a:cs typeface="Arial"/>
              </a:rPr>
              <a:t>Testing Plan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829" name="Google Shape;1829;p37"/>
          <p:cNvSpPr txBox="1">
            <a:spLocks noGrp="1"/>
          </p:cNvSpPr>
          <p:nvPr>
            <p:ph type="subTitle" idx="21"/>
          </p:nvPr>
        </p:nvSpPr>
        <p:spPr>
          <a:xfrm>
            <a:off x="6125275" y="1946361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Workflow</a:t>
            </a:r>
            <a:endParaRPr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E2CA938-CE67-6734-0F59-6D92067CB370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>
          <a:extLst>
            <a:ext uri="{FF2B5EF4-FFF2-40B4-BE49-F238E27FC236}">
              <a16:creationId xmlns:a16="http://schemas.microsoft.com/office/drawing/2014/main" id="{2D1B2191-E0DC-5FE9-54E2-F88A4A5A7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35">
            <a:extLst>
              <a:ext uri="{FF2B5EF4-FFF2-40B4-BE49-F238E27FC236}">
                <a16:creationId xmlns:a16="http://schemas.microsoft.com/office/drawing/2014/main" id="{FEC0D43F-311B-2888-852D-6023171C7EE7}"/>
              </a:ext>
            </a:extLst>
          </p:cNvPr>
          <p:cNvSpPr/>
          <p:nvPr/>
        </p:nvSpPr>
        <p:spPr>
          <a:xfrm rot="-5400000">
            <a:off x="9299439" y="1559119"/>
            <a:ext cx="121533" cy="105854"/>
          </a:xfrm>
          <a:custGeom>
            <a:avLst/>
            <a:gdLst/>
            <a:ahLst/>
            <a:cxnLst/>
            <a:rect l="l" t="t" r="r" b="b"/>
            <a:pathLst>
              <a:path w="7736" h="6738" extrusionOk="0">
                <a:moveTo>
                  <a:pt x="1937" y="1"/>
                </a:moveTo>
                <a:lnTo>
                  <a:pt x="0" y="3369"/>
                </a:lnTo>
                <a:lnTo>
                  <a:pt x="1937" y="6738"/>
                </a:lnTo>
                <a:lnTo>
                  <a:pt x="5804" y="6738"/>
                </a:lnTo>
                <a:lnTo>
                  <a:pt x="7736" y="3369"/>
                </a:lnTo>
                <a:lnTo>
                  <a:pt x="5804" y="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4673;p31">
            <a:extLst>
              <a:ext uri="{FF2B5EF4-FFF2-40B4-BE49-F238E27FC236}">
                <a16:creationId xmlns:a16="http://schemas.microsoft.com/office/drawing/2014/main" id="{428258BD-73F2-EBC4-450C-25BB84370490}"/>
              </a:ext>
            </a:extLst>
          </p:cNvPr>
          <p:cNvCxnSpPr/>
          <p:nvPr/>
        </p:nvCxnSpPr>
        <p:spPr>
          <a:xfrm>
            <a:off x="2513781" y="3100979"/>
            <a:ext cx="4320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323;p62">
            <a:extLst>
              <a:ext uri="{FF2B5EF4-FFF2-40B4-BE49-F238E27FC236}">
                <a16:creationId xmlns:a16="http://schemas.microsoft.com/office/drawing/2014/main" id="{4C3F54FB-8973-8D85-E07D-9D27F555B8D9}"/>
              </a:ext>
            </a:extLst>
          </p:cNvPr>
          <p:cNvSpPr txBox="1">
            <a:spLocks/>
          </p:cNvSpPr>
          <p:nvPr/>
        </p:nvSpPr>
        <p:spPr>
          <a:xfrm>
            <a:off x="2348540" y="1967918"/>
            <a:ext cx="4485241" cy="120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4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r>
              <a:rPr lang="en-US" sz="6600" dirty="0"/>
              <a:t>Thanks!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FFEA23-442E-C73A-27F7-32C1524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74074" y="1233402"/>
            <a:ext cx="1627990" cy="2941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8F2D5-0D5A-21F3-C58F-62BA81F4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379" y="3565235"/>
            <a:ext cx="990738" cy="609685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984C2E6D-D9EA-0BD3-ED62-1C2131266A41}"/>
              </a:ext>
            </a:extLst>
          </p:cNvPr>
          <p:cNvSpPr/>
          <p:nvPr/>
        </p:nvSpPr>
        <p:spPr>
          <a:xfrm>
            <a:off x="8606673" y="4840175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50021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9"/>
          <p:cNvSpPr txBox="1">
            <a:spLocks noGrp="1"/>
          </p:cNvSpPr>
          <p:nvPr>
            <p:ph type="title"/>
          </p:nvPr>
        </p:nvSpPr>
        <p:spPr>
          <a:xfrm>
            <a:off x="650727" y="2056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</a:rPr>
              <a:t>Problem Definition</a:t>
            </a:r>
          </a:p>
        </p:txBody>
      </p:sp>
      <p:sp>
        <p:nvSpPr>
          <p:cNvPr id="1851" name="Google Shape;1851;p39"/>
          <p:cNvSpPr/>
          <p:nvPr/>
        </p:nvSpPr>
        <p:spPr>
          <a:xfrm>
            <a:off x="834424" y="1303725"/>
            <a:ext cx="45719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623DE3-8E26-FBD2-E920-CC1633162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503" y="1226128"/>
            <a:ext cx="6719636" cy="3774034"/>
          </a:xfrm>
        </p:spPr>
        <p:txBody>
          <a:bodyPr/>
          <a:lstStyle/>
          <a:p>
            <a:r>
              <a:rPr lang="en-US" dirty="0"/>
              <a:t>Citation networks, which represent the evolution of research through </a:t>
            </a:r>
          </a:p>
          <a:p>
            <a:r>
              <a:rPr lang="en-US" dirty="0"/>
              <a:t>citations , are vast and continuously evolving.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Challenges in Analyzing Large Citation Networks: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Complexity:</a:t>
            </a:r>
            <a:r>
              <a:rPr lang="en-US" dirty="0"/>
              <a:t> Networks are large and dynamic, which makes detecting meaningful trends challenging.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Noise</a:t>
            </a:r>
            <a:r>
              <a:rPr lang="en-US" dirty="0"/>
              <a:t>: Citation patterns include irrelevant data, 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making it hard to see significant trends and insights.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Interpretability</a:t>
            </a:r>
            <a:r>
              <a:rPr lang="en-US" dirty="0"/>
              <a:t>: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Existing methods often struggle to provide clear and useful information for researchers.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/>
          </a:p>
          <a:p>
            <a:endParaRPr lang="he-IL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8C37CEB-4726-A5D7-CEDA-0655E3E87761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61"/>
          <p:cNvPicPr preferRelativeResize="0"/>
          <p:nvPr/>
        </p:nvPicPr>
        <p:blipFill rotWithShape="1">
          <a:blip r:embed="rId3">
            <a:alphaModFix/>
          </a:blip>
          <a:srcRect r="29612"/>
          <a:stretch/>
        </p:blipFill>
        <p:spPr>
          <a:xfrm rot="10361067">
            <a:off x="-50401" y="3707340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FF487714-62B1-0DB0-1886-DC0EF1EB4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6675" y="103830"/>
            <a:ext cx="2805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Project Aim</a:t>
            </a:r>
            <a:endParaRPr lang="he-IL" sz="3200" b="1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DAC7C24-BA94-98E3-EAA1-7058A5D88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473" y="673738"/>
            <a:ext cx="6976071" cy="427518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dirty="0"/>
              <a:t>Objective</a:t>
            </a:r>
            <a:r>
              <a:rPr lang="en-US" sz="1800" dirty="0"/>
              <a:t>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Develop a framework</a:t>
            </a:r>
            <a:r>
              <a:rPr lang="en-US" sz="2000" dirty="0"/>
              <a:t> </a:t>
            </a:r>
            <a:r>
              <a:rPr lang="en-US" sz="1600" dirty="0"/>
              <a:t>to analyze and visualize structural changes in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citation networks.</a:t>
            </a:r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800" b="1" dirty="0">
                <a:latin typeface="Manrope" panose="020B0604020202020204" charset="0"/>
              </a:rPr>
              <a:t>How This Solves the Problem:</a:t>
            </a:r>
          </a:p>
          <a:p>
            <a:pPr marL="285750" marR="0" lvl="0" indent="-28575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Detects research trends </a:t>
            </a:r>
            <a:r>
              <a:rPr lang="en-US" sz="1600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– Identifies which fields are growing, stable, or declining over time.</a:t>
            </a:r>
          </a:p>
          <a:p>
            <a:pPr marL="285750" marR="0" lvl="0" indent="-28575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Filters out noise </a:t>
            </a:r>
            <a:r>
              <a:rPr lang="en-US" sz="1600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– Removes irrelevant citations to highlight important patterns.</a:t>
            </a:r>
          </a:p>
          <a:p>
            <a:pPr marL="285750" marR="0" lvl="0" indent="-28575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Improves interpretability </a:t>
            </a:r>
            <a:r>
              <a:rPr lang="en-US" sz="1600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– Provides clear and useful visualizations to help researchers.</a:t>
            </a:r>
            <a:endParaRPr lang="he-IL" sz="1600" dirty="0">
              <a:latin typeface="Manrope" panose="020B0604020202020204" charset="0"/>
            </a:endParaRPr>
          </a:p>
        </p:txBody>
      </p:sp>
      <p:pic>
        <p:nvPicPr>
          <p:cNvPr id="2" name="Picture 4" descr="Target PNG transparent image download, size: 488x459px">
            <a:extLst>
              <a:ext uri="{FF2B5EF4-FFF2-40B4-BE49-F238E27FC236}">
                <a16:creationId xmlns:a16="http://schemas.microsoft.com/office/drawing/2014/main" id="{F257CA73-0A1B-4314-3CDB-909EAC58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790">
            <a:off x="7368854" y="3428818"/>
            <a:ext cx="1760934" cy="16562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851;p39">
            <a:extLst>
              <a:ext uri="{FF2B5EF4-FFF2-40B4-BE49-F238E27FC236}">
                <a16:creationId xmlns:a16="http://schemas.microsoft.com/office/drawing/2014/main" id="{7D685265-646B-A203-5F47-4368B122C7FF}"/>
              </a:ext>
            </a:extLst>
          </p:cNvPr>
          <p:cNvSpPr/>
          <p:nvPr/>
        </p:nvSpPr>
        <p:spPr>
          <a:xfrm>
            <a:off x="678561" y="2350089"/>
            <a:ext cx="45719" cy="171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51;p39">
            <a:extLst>
              <a:ext uri="{FF2B5EF4-FFF2-40B4-BE49-F238E27FC236}">
                <a16:creationId xmlns:a16="http://schemas.microsoft.com/office/drawing/2014/main" id="{8C885408-0155-96D3-571B-05D3D9DCBF3C}"/>
              </a:ext>
            </a:extLst>
          </p:cNvPr>
          <p:cNvSpPr/>
          <p:nvPr/>
        </p:nvSpPr>
        <p:spPr>
          <a:xfrm>
            <a:off x="678561" y="830817"/>
            <a:ext cx="45719" cy="171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6099EFA-DDC1-387E-547C-28A4FD5D09FE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1926B31F-BA62-075A-6375-34A761FF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73BEFD9-79BB-E7B3-7560-5BE37697D5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9612"/>
          <a:stretch/>
        </p:blipFill>
        <p:spPr>
          <a:xfrm rot="-9392690">
            <a:off x="350515" y="3634199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E681E97C-6AF9-0DAB-2D48-2A5D23A59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952" y="47490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Workflow</a:t>
            </a:r>
            <a:r>
              <a:rPr lang="en-US" sz="1600" dirty="0"/>
              <a:t> </a:t>
            </a:r>
          </a:p>
        </p:txBody>
      </p:sp>
      <p:sp>
        <p:nvSpPr>
          <p:cNvPr id="3" name="Google Shape;1844;p39">
            <a:extLst>
              <a:ext uri="{FF2B5EF4-FFF2-40B4-BE49-F238E27FC236}">
                <a16:creationId xmlns:a16="http://schemas.microsoft.com/office/drawing/2014/main" id="{B45D95A5-1B06-3890-411B-44C24C1A4431}"/>
              </a:ext>
            </a:extLst>
          </p:cNvPr>
          <p:cNvSpPr txBox="1">
            <a:spLocks/>
          </p:cNvSpPr>
          <p:nvPr/>
        </p:nvSpPr>
        <p:spPr>
          <a:xfrm>
            <a:off x="342181" y="545159"/>
            <a:ext cx="1998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Overview</a:t>
            </a:r>
            <a:endParaRPr lang="he-IL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49C786-5DD2-D450-0B6B-8C961202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60" y="1192557"/>
            <a:ext cx="5314392" cy="3187334"/>
          </a:xfrm>
          <a:prstGeom prst="rect">
            <a:avLst/>
          </a:prstGeom>
        </p:spPr>
      </p:pic>
      <p:pic>
        <p:nvPicPr>
          <p:cNvPr id="2" name="Google Shape;475;p16" descr="A picture containing text&#10;&#10;Description automatically generated">
            <a:extLst>
              <a:ext uri="{FF2B5EF4-FFF2-40B4-BE49-F238E27FC236}">
                <a16:creationId xmlns:a16="http://schemas.microsoft.com/office/drawing/2014/main" id="{1676D81B-248E-08E9-B6AA-4A3000DBE6E8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6819014" y="2020184"/>
            <a:ext cx="2208971" cy="19705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27EEEFD-1AC6-6B1A-4DAD-1D2DC8828A9F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3389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FA700CDB-2B7E-9A11-3AC1-542B73F49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73A8F9-E718-54CD-CFA3-CB47E87D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1B81A740-3D4F-C387-AB48-DB98713FEC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15615420" flipH="1">
            <a:off x="204722" y="4337223"/>
            <a:ext cx="826043" cy="11117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7BADDE50-AD7C-2E17-C9A9-6263575B2D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850" y="40457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Workflow</a:t>
            </a:r>
            <a:r>
              <a:rPr lang="en-US" sz="1600" dirty="0"/>
              <a:t> </a:t>
            </a:r>
          </a:p>
        </p:txBody>
      </p:sp>
      <p:sp>
        <p:nvSpPr>
          <p:cNvPr id="3" name="Google Shape;1844;p39">
            <a:extLst>
              <a:ext uri="{FF2B5EF4-FFF2-40B4-BE49-F238E27FC236}">
                <a16:creationId xmlns:a16="http://schemas.microsoft.com/office/drawing/2014/main" id="{E1857B49-EF71-4CBA-AE91-2B94ECC7590F}"/>
              </a:ext>
            </a:extLst>
          </p:cNvPr>
          <p:cNvSpPr txBox="1">
            <a:spLocks/>
          </p:cNvSpPr>
          <p:nvPr/>
        </p:nvSpPr>
        <p:spPr>
          <a:xfrm>
            <a:off x="231078" y="538126"/>
            <a:ext cx="2686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Preprocessing</a:t>
            </a:r>
            <a:endParaRPr lang="he-IL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he-IL" sz="24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F9E112B-5537-98BE-237F-79722D396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618" y="1138746"/>
            <a:ext cx="4780023" cy="3754341"/>
          </a:xfrm>
        </p:spPr>
        <p:txBody>
          <a:bodyPr/>
          <a:lstStyle/>
          <a:p>
            <a:pPr marL="0" indent="0"/>
            <a:r>
              <a:rPr lang="en-US" sz="1600" b="1" dirty="0"/>
              <a:t>Objective</a:t>
            </a:r>
            <a:r>
              <a:rPr lang="en-US" sz="1600" dirty="0"/>
              <a:t>: Prepare and clean citation network data for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/>
            <a:r>
              <a:rPr lang="en-US" sz="1600" b="1" dirty="0"/>
              <a:t>Steps</a:t>
            </a:r>
            <a:r>
              <a:rPr lang="en-US" sz="16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 citation data over multiple time points.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Represent networks as directed, weighted graphs, where: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Nodes -research papers.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Edges - citations between papers.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95F03-95AC-A69B-0050-57F8FBD8F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641" y="1723075"/>
            <a:ext cx="3878770" cy="2040746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5CE930B-CF0D-7C9B-28AC-8EA5F7FFC937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5589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E42CEE41-5F6E-1881-F2CC-99AF5E825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2876C2-441D-DA50-CF72-0EC7F2C4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757F95F3-BCAD-F573-A0C4-6D5BF195CB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8269651" y="3103391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30E6D0A1-1478-3B52-4F5D-1D490923E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604" y="68271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Workflow</a:t>
            </a:r>
            <a:r>
              <a:rPr lang="en-US" sz="1600" dirty="0"/>
              <a:t> </a:t>
            </a:r>
          </a:p>
        </p:txBody>
      </p:sp>
      <p:sp>
        <p:nvSpPr>
          <p:cNvPr id="3" name="Google Shape;1844;p39">
            <a:extLst>
              <a:ext uri="{FF2B5EF4-FFF2-40B4-BE49-F238E27FC236}">
                <a16:creationId xmlns:a16="http://schemas.microsoft.com/office/drawing/2014/main" id="{E881356C-E2E7-D992-F43E-AFDE1C72D2CD}"/>
              </a:ext>
            </a:extLst>
          </p:cNvPr>
          <p:cNvSpPr txBox="1">
            <a:spLocks/>
          </p:cNvSpPr>
          <p:nvPr/>
        </p:nvSpPr>
        <p:spPr>
          <a:xfrm>
            <a:off x="279832" y="565940"/>
            <a:ext cx="38166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Embedding Generation</a:t>
            </a:r>
            <a:endParaRPr lang="he-IL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he-IL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he-IL" sz="24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17C4B7C-F327-6DCE-DD52-B9C039789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802" y="1193259"/>
            <a:ext cx="6669589" cy="35476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Objective</a:t>
            </a:r>
            <a:r>
              <a:rPr lang="en-US" sz="1600" dirty="0"/>
              <a:t>: Create numerical vector representations of network nodes.</a:t>
            </a:r>
          </a:p>
          <a:p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Algorithms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GraphSAGE</a:t>
            </a:r>
            <a:r>
              <a:rPr lang="en-US" sz="1600" b="1" dirty="0"/>
              <a:t>++ –</a:t>
            </a:r>
            <a:r>
              <a:rPr lang="en-US" sz="1600" dirty="0"/>
              <a:t> Creates node embeddings by sampling and aggregating features from neighboring nodes.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FastGCN</a:t>
            </a:r>
            <a:r>
              <a:rPr lang="en-US" sz="1600" b="1" dirty="0"/>
              <a:t> –</a:t>
            </a:r>
            <a:r>
              <a:rPr lang="en-US" sz="1600" dirty="0"/>
              <a:t> Processes large graphs efficiently using </a:t>
            </a:r>
          </a:p>
          <a:p>
            <a:pPr marL="457200" lvl="1" indent="0" algn="l">
              <a:lnSpc>
                <a:spcPct val="150000"/>
              </a:lnSpc>
            </a:pPr>
            <a:r>
              <a:rPr lang="en-US" sz="1600" dirty="0"/>
              <a:t>       layer-wise sampling , while preserving structural information.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Outcome</a:t>
            </a:r>
            <a:r>
              <a:rPr lang="en-US" sz="1600" dirty="0"/>
              <a:t>: Compact and meaningful node embeddings for clustering and analysis.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B2C92AB-ED88-9320-4335-7EB06A69075C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4149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3FAF173C-A76C-6E03-E9A0-835A5025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4B60A95A-FF84-309B-74F1-1E8D748080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9612"/>
          <a:stretch/>
        </p:blipFill>
        <p:spPr>
          <a:xfrm rot="-9392690">
            <a:off x="93939" y="357526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1ABA9F66-2678-A9DC-7E4D-04EFFD4E9D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564" y="223798"/>
            <a:ext cx="30440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GraphSAGE++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280D0D-92DE-52F1-7BF6-177851B83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74" y="1239339"/>
            <a:ext cx="7590702" cy="2664821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F9EE16AE-B8DA-6DE6-3383-9DA5AE1EE4D3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5530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23304788-3EBE-9578-FAE3-3B06D3B84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5A9729-506A-58BB-04B3-67B98F5C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075EB9EF-5C15-CA3E-D2AD-14C6D2E576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4B420413-3E37-948C-027C-8774239DD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8" y="40563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latin typeface="+mj-lt"/>
              </a:rPr>
              <a:t>Workflow</a:t>
            </a:r>
            <a:r>
              <a:rPr lang="en-US" sz="1600" b="1" dirty="0">
                <a:latin typeface="+mj-lt"/>
              </a:rPr>
              <a:t> </a:t>
            </a:r>
            <a:br>
              <a:rPr lang="en-US" sz="1600" b="1" dirty="0">
                <a:latin typeface="+mj-lt"/>
              </a:rPr>
            </a:br>
            <a:endParaRPr lang="en-US" sz="16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DD7C31AF-D43F-63A0-1464-88EC88364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064" y="1051771"/>
            <a:ext cx="4987112" cy="354767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Objective</a:t>
            </a:r>
            <a:r>
              <a:rPr lang="en-US" sz="1600" dirty="0"/>
              <a:t>: Group similar nodes into clusters and detect noise.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HDBSCAN</a:t>
            </a:r>
            <a:r>
              <a:rPr lang="en-US" sz="1600" dirty="0"/>
              <a:t>: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Groups dense regions in feature space.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Identifies noise (outliers).</a:t>
            </a:r>
          </a:p>
          <a:p>
            <a:pPr marL="742950" lvl="1" indent="-285750" algn="l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No need for a predefined cluster count.</a:t>
            </a:r>
          </a:p>
          <a:p>
            <a:pPr lvl="1" algn="l">
              <a:lnSpc>
                <a:spcPct val="150000"/>
              </a:lnSpc>
              <a:spcAft>
                <a:spcPts val="300"/>
              </a:spcAft>
            </a:pPr>
            <a:endParaRPr lang="en-US" sz="1600" dirty="0"/>
          </a:p>
          <a:p>
            <a:pPr marL="285750" indent="-28575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Outcome</a:t>
            </a:r>
            <a:r>
              <a:rPr lang="en-US" sz="1600" dirty="0"/>
              <a:t>: Meaningful groupings such as research domains or disciplines.</a:t>
            </a:r>
            <a:endParaRPr lang="he-IL" sz="1600" dirty="0"/>
          </a:p>
        </p:txBody>
      </p:sp>
      <p:pic>
        <p:nvPicPr>
          <p:cNvPr id="9" name="Picture 4" descr="Clustering Graphs and Networks">
            <a:extLst>
              <a:ext uri="{FF2B5EF4-FFF2-40B4-BE49-F238E27FC236}">
                <a16:creationId xmlns:a16="http://schemas.microsoft.com/office/drawing/2014/main" id="{8B3CE63E-CB60-091A-5858-A2FE40D04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t="6325" r="8548" b="5893"/>
          <a:stretch/>
        </p:blipFill>
        <p:spPr bwMode="auto">
          <a:xfrm>
            <a:off x="5024221" y="804928"/>
            <a:ext cx="3674076" cy="37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844;p39">
            <a:extLst>
              <a:ext uri="{FF2B5EF4-FFF2-40B4-BE49-F238E27FC236}">
                <a16:creationId xmlns:a16="http://schemas.microsoft.com/office/drawing/2014/main" id="{90707DC5-419C-BBD2-E582-4E7C4621D8A4}"/>
              </a:ext>
            </a:extLst>
          </p:cNvPr>
          <p:cNvSpPr txBox="1">
            <a:spLocks/>
          </p:cNvSpPr>
          <p:nvPr/>
        </p:nvSpPr>
        <p:spPr>
          <a:xfrm>
            <a:off x="231064" y="518578"/>
            <a:ext cx="232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Clustering</a:t>
            </a:r>
            <a:endParaRPr lang="he-IL" sz="2400" dirty="0">
              <a:latin typeface="+mj-lt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7027E559-0369-0582-AE6F-D87F84EE88AE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45283255"/>
      </p:ext>
    </p:extLst>
  </p:cSld>
  <p:clrMapOvr>
    <a:masterClrMapping/>
  </p:clrMapOvr>
</p:sld>
</file>

<file path=ppt/theme/theme1.xml><?xml version="1.0" encoding="utf-8"?>
<a:theme xmlns:a="http://schemas.openxmlformats.org/drawingml/2006/main" name="Scientific Research Thesis Defense by Slidesgo">
  <a:themeElements>
    <a:clrScheme name="Simple Light">
      <a:dk1>
        <a:srgbClr val="17235B"/>
      </a:dk1>
      <a:lt1>
        <a:srgbClr val="DCE5F5"/>
      </a:lt1>
      <a:dk2>
        <a:srgbClr val="FFFFFF"/>
      </a:dk2>
      <a:lt2>
        <a:srgbClr val="7F87AC"/>
      </a:lt2>
      <a:accent1>
        <a:srgbClr val="FCFCFC"/>
      </a:accent1>
      <a:accent2>
        <a:srgbClr val="FFFFFF"/>
      </a:accent2>
      <a:accent3>
        <a:srgbClr val="FCFCFC"/>
      </a:accent3>
      <a:accent4>
        <a:srgbClr val="FFFFFF"/>
      </a:accent4>
      <a:accent5>
        <a:srgbClr val="FFFFFF"/>
      </a:accent5>
      <a:accent6>
        <a:srgbClr val="FFFFFF"/>
      </a:accent6>
      <a:hlink>
        <a:srgbClr val="172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5095</TotalTime>
  <Words>623</Words>
  <Application>Microsoft Office PowerPoint</Application>
  <PresentationFormat>On-screen Show (16:9)</PresentationFormat>
  <Paragraphs>144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Aptos</vt:lpstr>
      <vt:lpstr>Arial</vt:lpstr>
      <vt:lpstr>Arial MT</vt:lpstr>
      <vt:lpstr>Manrope</vt:lpstr>
      <vt:lpstr>Archivo</vt:lpstr>
      <vt:lpstr>Manrope Medium</vt:lpstr>
      <vt:lpstr>Wingdings</vt:lpstr>
      <vt:lpstr>Archivo ExtraBold</vt:lpstr>
      <vt:lpstr>Archivo SemiBold</vt:lpstr>
      <vt:lpstr>Times New Roman</vt:lpstr>
      <vt:lpstr>Cambria Math</vt:lpstr>
      <vt:lpstr>Scientific Research Thesis Defense by Slidesgo</vt:lpstr>
      <vt:lpstr>PowerPoint Presentation</vt:lpstr>
      <vt:lpstr>Table of contents</vt:lpstr>
      <vt:lpstr>Problem Definition</vt:lpstr>
      <vt:lpstr>Project Aim</vt:lpstr>
      <vt:lpstr>Workflow </vt:lpstr>
      <vt:lpstr>Workflow </vt:lpstr>
      <vt:lpstr>Workflow </vt:lpstr>
      <vt:lpstr>GraphSAGE++</vt:lpstr>
      <vt:lpstr>Workflow  </vt:lpstr>
      <vt:lpstr>HDBSCAN</vt:lpstr>
      <vt:lpstr>Workflow  </vt:lpstr>
      <vt:lpstr>Hungarian Method </vt:lpstr>
      <vt:lpstr>Workflow  </vt:lpstr>
      <vt:lpstr>Alluvial Diagram Visualization   </vt:lpstr>
      <vt:lpstr>Insights and Applications</vt:lpstr>
      <vt:lpstr>PowerPoint Presentation</vt:lpstr>
      <vt:lpstr>UML –Sequence Diagram</vt:lpstr>
      <vt:lpstr>Testing Plan</vt:lpstr>
      <vt:lpstr>Testing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יוסי שם טוב</dc:creator>
  <cp:lastModifiedBy>יוסי שם טוב</cp:lastModifiedBy>
  <cp:revision>8</cp:revision>
  <dcterms:modified xsi:type="dcterms:W3CDTF">2025-06-21T10:20:44Z</dcterms:modified>
</cp:coreProperties>
</file>